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x="18288000" cy="10287000"/>
  <p:notesSz cx="6858000" cy="9144000"/>
  <p:embeddedFontLst>
    <p:embeddedFont>
      <p:font typeface="Canva Sans Bold" charset="1" panose="020B0803030501040103"/>
      <p:regular r:id="rId36"/>
    </p:embeddedFont>
    <p:embeddedFont>
      <p:font typeface="Canva Sans" charset="1" panose="020B0503030501040103"/>
      <p:regular r:id="rId37"/>
    </p:embeddedFont>
    <p:embeddedFont>
      <p:font typeface="Oswald Bold" charset="1" panose="00000800000000000000"/>
      <p:regular r:id="rId38"/>
    </p:embeddedFont>
    <p:embeddedFont>
      <p:font typeface="Montserrat Classic Bold" charset="1" panose="00000800000000000000"/>
      <p:regular r:id="rId39"/>
    </p:embeddedFont>
    <p:embeddedFont>
      <p:font typeface="Alatsi" charset="1" panose="00000500000000000000"/>
      <p:regular r:id="rId40"/>
    </p:embeddedFont>
    <p:embeddedFont>
      <p:font typeface="Open Sans Bold" charset="1" panose="020B0806030504020204"/>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slide1.xml><?xml version="1.0" encoding="utf-8"?>
<p:sld xmlns:p="http://schemas.openxmlformats.org/presentationml/2006/main" xmlns:a="http://schemas.openxmlformats.org/drawingml/2006/main">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4027934" y="1608828"/>
            <a:ext cx="10232132"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Task Presentation</a:t>
            </a:r>
          </a:p>
        </p:txBody>
      </p:sp>
      <p:sp>
        <p:nvSpPr>
          <p:cNvPr name="TextBox 3" id="3"/>
          <p:cNvSpPr txBox="true"/>
          <p:nvPr/>
        </p:nvSpPr>
        <p:spPr>
          <a:xfrm rot="0">
            <a:off x="6394996" y="3108697"/>
            <a:ext cx="4724102"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From Task 1 to Present</a:t>
            </a:r>
          </a:p>
        </p:txBody>
      </p:sp>
      <p:sp>
        <p:nvSpPr>
          <p:cNvPr name="TextBox 4" id="4"/>
          <p:cNvSpPr txBox="true"/>
          <p:nvPr/>
        </p:nvSpPr>
        <p:spPr>
          <a:xfrm rot="0">
            <a:off x="4637236" y="4652327"/>
            <a:ext cx="9013528"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HTMLCSJS - Siva - OCT2024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9334500"/>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Sivasaran</a:t>
            </a:r>
          </a:p>
        </p:txBody>
      </p:sp>
      <p:sp>
        <p:nvSpPr>
          <p:cNvPr name="AutoShape 3" id="3"/>
          <p:cNvSpPr/>
          <p:nvPr/>
        </p:nvSpPr>
        <p:spPr>
          <a:xfrm>
            <a:off x="-260599" y="9595485"/>
            <a:ext cx="7105264" cy="19050"/>
          </a:xfrm>
          <a:prstGeom prst="line">
            <a:avLst/>
          </a:prstGeom>
          <a:ln cap="flat" w="114300">
            <a:solidFill>
              <a:srgbClr val="9FC3D0"/>
            </a:solidFill>
            <a:prstDash val="solid"/>
            <a:headEnd type="none" len="sm" w="sm"/>
            <a:tailEnd type="none" len="sm" w="sm"/>
          </a:ln>
        </p:spPr>
      </p:sp>
      <p:sp>
        <p:nvSpPr>
          <p:cNvPr name="Freeform 4" id="4"/>
          <p:cNvSpPr/>
          <p:nvPr/>
        </p:nvSpPr>
        <p:spPr>
          <a:xfrm flipH="false" flipV="false" rot="0">
            <a:off x="13764167" y="620819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11430169" y="9595485"/>
            <a:ext cx="7105264" cy="19050"/>
          </a:xfrm>
          <a:prstGeom prst="line">
            <a:avLst/>
          </a:prstGeom>
          <a:ln cap="flat" w="114300">
            <a:solidFill>
              <a:srgbClr val="9FC3D0"/>
            </a:solidFill>
            <a:prstDash val="solid"/>
            <a:headEnd type="none" len="sm" w="sm"/>
            <a:tailEnd type="none" len="sm" w="sm"/>
          </a:ln>
        </p:spPr>
      </p:sp>
      <p:sp>
        <p:nvSpPr>
          <p:cNvPr name="TextBox 6" id="6"/>
          <p:cNvSpPr txBox="true"/>
          <p:nvPr/>
        </p:nvSpPr>
        <p:spPr>
          <a:xfrm rot="0">
            <a:off x="2937084" y="895350"/>
            <a:ext cx="13180039" cy="1160774"/>
          </a:xfrm>
          <a:prstGeom prst="rect">
            <a:avLst/>
          </a:prstGeom>
        </p:spPr>
        <p:txBody>
          <a:bodyPr anchor="t" rtlCol="false" tIns="0" lIns="0" bIns="0" rIns="0">
            <a:spAutoFit/>
          </a:bodyPr>
          <a:lstStyle/>
          <a:p>
            <a:pPr algn="ctr">
              <a:lnSpc>
                <a:spcPts val="9520"/>
              </a:lnSpc>
            </a:pPr>
            <a:r>
              <a:rPr lang="en-US" sz="6800">
                <a:solidFill>
                  <a:srgbClr val="000000"/>
                </a:solidFill>
                <a:latin typeface="Alatsi"/>
                <a:ea typeface="Alatsi"/>
                <a:cs typeface="Alatsi"/>
                <a:sym typeface="Alatsi"/>
              </a:rPr>
              <a:t>SHORT CONCLUSION</a:t>
            </a:r>
          </a:p>
        </p:txBody>
      </p:sp>
      <p:sp>
        <p:nvSpPr>
          <p:cNvPr name="Freeform 7" id="7"/>
          <p:cNvSpPr/>
          <p:nvPr/>
        </p:nvSpPr>
        <p:spPr>
          <a:xfrm flipH="false" flipV="false" rot="0">
            <a:off x="-2627572" y="-733336"/>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469499" y="3830101"/>
            <a:ext cx="8059554" cy="4855881"/>
          </a:xfrm>
          <a:custGeom>
            <a:avLst/>
            <a:gdLst/>
            <a:ahLst/>
            <a:cxnLst/>
            <a:rect r="r" b="b" t="t" l="l"/>
            <a:pathLst>
              <a:path h="4855881" w="8059554">
                <a:moveTo>
                  <a:pt x="0" y="0"/>
                </a:moveTo>
                <a:lnTo>
                  <a:pt x="8059554" y="0"/>
                </a:lnTo>
                <a:lnTo>
                  <a:pt x="8059554" y="4855881"/>
                </a:lnTo>
                <a:lnTo>
                  <a:pt x="0" y="4855881"/>
                </a:lnTo>
                <a:lnTo>
                  <a:pt x="0" y="0"/>
                </a:lnTo>
                <a:close/>
              </a:path>
            </a:pathLst>
          </a:custGeom>
          <a:blipFill>
            <a:blip r:embed="rId4"/>
            <a:stretch>
              <a:fillRect l="0" t="0" r="0" b="0"/>
            </a:stretch>
          </a:blipFill>
        </p:spPr>
      </p:sp>
      <p:sp>
        <p:nvSpPr>
          <p:cNvPr name="Freeform 9" id="9"/>
          <p:cNvSpPr/>
          <p:nvPr/>
        </p:nvSpPr>
        <p:spPr>
          <a:xfrm flipH="false" flipV="false" rot="0">
            <a:off x="8872186" y="5453576"/>
            <a:ext cx="8980553" cy="3232406"/>
          </a:xfrm>
          <a:custGeom>
            <a:avLst/>
            <a:gdLst/>
            <a:ahLst/>
            <a:cxnLst/>
            <a:rect r="r" b="b" t="t" l="l"/>
            <a:pathLst>
              <a:path h="3232406" w="8980553">
                <a:moveTo>
                  <a:pt x="0" y="0"/>
                </a:moveTo>
                <a:lnTo>
                  <a:pt x="8980554" y="0"/>
                </a:lnTo>
                <a:lnTo>
                  <a:pt x="8980554" y="3232406"/>
                </a:lnTo>
                <a:lnTo>
                  <a:pt x="0" y="3232406"/>
                </a:lnTo>
                <a:lnTo>
                  <a:pt x="0" y="0"/>
                </a:lnTo>
                <a:close/>
              </a:path>
            </a:pathLst>
          </a:custGeom>
          <a:blipFill>
            <a:blip r:embed="rId5"/>
            <a:stretch>
              <a:fillRect l="0" t="-1272" r="0" b="-1272"/>
            </a:stretch>
          </a:blipFill>
        </p:spPr>
      </p:sp>
      <p:sp>
        <p:nvSpPr>
          <p:cNvPr name="TextBox 10" id="10"/>
          <p:cNvSpPr txBox="true"/>
          <p:nvPr/>
        </p:nvSpPr>
        <p:spPr>
          <a:xfrm rot="0">
            <a:off x="469499" y="2290613"/>
            <a:ext cx="14705320" cy="1617207"/>
          </a:xfrm>
          <a:prstGeom prst="rect">
            <a:avLst/>
          </a:prstGeom>
        </p:spPr>
        <p:txBody>
          <a:bodyPr anchor="t" rtlCol="false" tIns="0" lIns="0" bIns="0" rIns="0">
            <a:spAutoFit/>
          </a:bodyPr>
          <a:lstStyle/>
          <a:p>
            <a:pPr algn="l">
              <a:lnSpc>
                <a:spcPts val="4312"/>
              </a:lnSpc>
            </a:pPr>
            <a:r>
              <a:rPr lang="en-US" sz="3080">
                <a:solidFill>
                  <a:srgbClr val="000000"/>
                </a:solidFill>
                <a:latin typeface="Alatsi"/>
                <a:ea typeface="Alatsi"/>
                <a:cs typeface="Alatsi"/>
                <a:sym typeface="Alatsi"/>
              </a:rPr>
              <a:t>CSS is the language we use to style an HTML document.</a:t>
            </a:r>
          </a:p>
          <a:p>
            <a:pPr algn="l">
              <a:lnSpc>
                <a:spcPts val="4312"/>
              </a:lnSpc>
            </a:pPr>
            <a:r>
              <a:rPr lang="en-US" sz="3080">
                <a:solidFill>
                  <a:srgbClr val="000000"/>
                </a:solidFill>
                <a:latin typeface="Alatsi"/>
                <a:ea typeface="Alatsi"/>
                <a:cs typeface="Alatsi"/>
                <a:sym typeface="Alatsi"/>
              </a:rPr>
              <a:t>CSS describes how HTML elements should be displayed.</a:t>
            </a:r>
          </a:p>
          <a:p>
            <a:pPr algn="l">
              <a:lnSpc>
                <a:spcPts val="4312"/>
              </a:lnSpc>
            </a:pPr>
          </a:p>
        </p:txBody>
      </p:sp>
      <p:sp>
        <p:nvSpPr>
          <p:cNvPr name="AutoShape 11" id="11"/>
          <p:cNvSpPr/>
          <p:nvPr/>
        </p:nvSpPr>
        <p:spPr>
          <a:xfrm flipV="true">
            <a:off x="7822159" y="3830101"/>
            <a:ext cx="4382463" cy="77719"/>
          </a:xfrm>
          <a:prstGeom prst="line">
            <a:avLst/>
          </a:prstGeom>
          <a:ln cap="flat" w="238125">
            <a:solidFill>
              <a:srgbClr val="9FC3D0"/>
            </a:solidFill>
            <a:prstDash val="solid"/>
            <a:headEnd type="none" len="sm" w="sm"/>
            <a:tailEnd type="triangle" len="med" w="lg"/>
          </a:ln>
        </p:spPr>
      </p:sp>
      <p:sp>
        <p:nvSpPr>
          <p:cNvPr name="TextBox 12" id="12"/>
          <p:cNvSpPr txBox="true"/>
          <p:nvPr/>
        </p:nvSpPr>
        <p:spPr>
          <a:xfrm rot="0">
            <a:off x="12204622" y="2961104"/>
            <a:ext cx="1809155"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css</a:t>
            </a:r>
          </a:p>
        </p:txBody>
      </p:sp>
      <p:sp>
        <p:nvSpPr>
          <p:cNvPr name="AutoShape 13" id="13"/>
          <p:cNvSpPr/>
          <p:nvPr/>
        </p:nvSpPr>
        <p:spPr>
          <a:xfrm>
            <a:off x="14904364" y="3601721"/>
            <a:ext cx="0" cy="1851855"/>
          </a:xfrm>
          <a:prstGeom prst="line">
            <a:avLst/>
          </a:prstGeom>
          <a:ln cap="flat" w="238125">
            <a:solidFill>
              <a:srgbClr val="9FC3D0"/>
            </a:solidFill>
            <a:prstDash val="solid"/>
            <a:headEnd type="none" len="sm" w="sm"/>
            <a:tailEnd type="triangle" len="med" w="lg"/>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2553980" y="866775"/>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a:ea typeface="Alatsi"/>
                <a:cs typeface="Alatsi"/>
                <a:sym typeface="Alatsi"/>
              </a:rPr>
              <a:t>OVERVIEW</a:t>
            </a:r>
          </a:p>
        </p:txBody>
      </p:sp>
      <p:sp>
        <p:nvSpPr>
          <p:cNvPr name="TextBox 3" id="3"/>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Sivasaran</a:t>
            </a:r>
          </a:p>
        </p:txBody>
      </p:sp>
      <p:sp>
        <p:nvSpPr>
          <p:cNvPr name="AutoShape 4" id="4"/>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5" id="5"/>
          <p:cNvSpPr/>
          <p:nvPr/>
        </p:nvSpPr>
        <p:spPr>
          <a:xfrm>
            <a:off x="11430169" y="9061267"/>
            <a:ext cx="7105264" cy="19050"/>
          </a:xfrm>
          <a:prstGeom prst="line">
            <a:avLst/>
          </a:prstGeom>
          <a:ln cap="flat" w="114300">
            <a:solidFill>
              <a:srgbClr val="9FC3D0"/>
            </a:solidFill>
            <a:prstDash val="solid"/>
            <a:headEnd type="none" len="sm" w="sm"/>
            <a:tailEnd type="none" len="sm" w="sm"/>
          </a:ln>
        </p:spPr>
      </p:sp>
      <p:grpSp>
        <p:nvGrpSpPr>
          <p:cNvPr name="Group 6" id="6"/>
          <p:cNvGrpSpPr/>
          <p:nvPr/>
        </p:nvGrpSpPr>
        <p:grpSpPr>
          <a:xfrm rot="0">
            <a:off x="15859155" y="0"/>
            <a:ext cx="1562612" cy="1673225"/>
            <a:chOff x="0" y="0"/>
            <a:chExt cx="2083482" cy="2230967"/>
          </a:xfrm>
        </p:grpSpPr>
        <p:grpSp>
          <p:nvGrpSpPr>
            <p:cNvPr name="Group 7" id="7"/>
            <p:cNvGrpSpPr/>
            <p:nvPr/>
          </p:nvGrpSpPr>
          <p:grpSpPr>
            <a:xfrm rot="0">
              <a:off x="75599" y="0"/>
              <a:ext cx="1932284" cy="2230967"/>
              <a:chOff x="0" y="0"/>
              <a:chExt cx="703982" cy="812800"/>
            </a:xfrm>
          </p:grpSpPr>
          <p:sp>
            <p:nvSpPr>
              <p:cNvPr name="Freeform 8" id="8"/>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9" id="9"/>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2</a:t>
              </a:r>
            </a:p>
          </p:txBody>
        </p:sp>
      </p:grpSp>
      <p:sp>
        <p:nvSpPr>
          <p:cNvPr name="Freeform 11" id="11"/>
          <p:cNvSpPr/>
          <p:nvPr/>
        </p:nvSpPr>
        <p:spPr>
          <a:xfrm flipH="false" flipV="false" rot="0">
            <a:off x="-2845001" y="434334"/>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653473" y="2912117"/>
            <a:ext cx="6983600" cy="2436831"/>
          </a:xfrm>
          <a:custGeom>
            <a:avLst/>
            <a:gdLst/>
            <a:ahLst/>
            <a:cxnLst/>
            <a:rect r="r" b="b" t="t" l="l"/>
            <a:pathLst>
              <a:path h="2436831" w="6983600">
                <a:moveTo>
                  <a:pt x="0" y="0"/>
                </a:moveTo>
                <a:lnTo>
                  <a:pt x="6983600" y="0"/>
                </a:lnTo>
                <a:lnTo>
                  <a:pt x="6983600" y="2436831"/>
                </a:lnTo>
                <a:lnTo>
                  <a:pt x="0" y="2436831"/>
                </a:lnTo>
                <a:lnTo>
                  <a:pt x="0" y="0"/>
                </a:lnTo>
                <a:close/>
              </a:path>
            </a:pathLst>
          </a:custGeom>
          <a:blipFill>
            <a:blip r:embed="rId4"/>
            <a:stretch>
              <a:fillRect l="0" t="0" r="0" b="0"/>
            </a:stretch>
          </a:blipFill>
        </p:spPr>
      </p:sp>
      <p:sp>
        <p:nvSpPr>
          <p:cNvPr name="Freeform 13" id="13"/>
          <p:cNvSpPr/>
          <p:nvPr/>
        </p:nvSpPr>
        <p:spPr>
          <a:xfrm flipH="false" flipV="false" rot="0">
            <a:off x="10959791" y="6293965"/>
            <a:ext cx="6299509" cy="1618451"/>
          </a:xfrm>
          <a:custGeom>
            <a:avLst/>
            <a:gdLst/>
            <a:ahLst/>
            <a:cxnLst/>
            <a:rect r="r" b="b" t="t" l="l"/>
            <a:pathLst>
              <a:path h="1618451" w="6299509">
                <a:moveTo>
                  <a:pt x="0" y="0"/>
                </a:moveTo>
                <a:lnTo>
                  <a:pt x="6299509" y="0"/>
                </a:lnTo>
                <a:lnTo>
                  <a:pt x="6299509" y="1618451"/>
                </a:lnTo>
                <a:lnTo>
                  <a:pt x="0" y="1618451"/>
                </a:lnTo>
                <a:lnTo>
                  <a:pt x="0" y="0"/>
                </a:lnTo>
                <a:close/>
              </a:path>
            </a:pathLst>
          </a:custGeom>
          <a:blipFill>
            <a:blip r:embed="rId5"/>
            <a:stretch>
              <a:fillRect l="0" t="0" r="0" b="0"/>
            </a:stretch>
          </a:blipFill>
        </p:spPr>
      </p:sp>
      <p:sp>
        <p:nvSpPr>
          <p:cNvPr name="TextBox 14" id="14"/>
          <p:cNvSpPr txBox="true"/>
          <p:nvPr/>
        </p:nvSpPr>
        <p:spPr>
          <a:xfrm rot="0">
            <a:off x="10578406" y="2982499"/>
            <a:ext cx="5280750" cy="2216091"/>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Alatsi"/>
                <a:ea typeface="Alatsi"/>
                <a:cs typeface="Alatsi"/>
                <a:sym typeface="Alatsi"/>
              </a:rPr>
              <a:t>&lt;body&gt;</a:t>
            </a:r>
          </a:p>
          <a:p>
            <a:pPr algn="ctr">
              <a:lnSpc>
                <a:spcPts val="2940"/>
              </a:lnSpc>
              <a:spcBef>
                <a:spcPct val="0"/>
              </a:spcBef>
            </a:pPr>
          </a:p>
          <a:p>
            <a:pPr algn="ctr">
              <a:lnSpc>
                <a:spcPts val="2940"/>
              </a:lnSpc>
              <a:spcBef>
                <a:spcPct val="0"/>
              </a:spcBef>
            </a:pPr>
            <a:r>
              <a:rPr lang="en-US" sz="2100">
                <a:solidFill>
                  <a:srgbClr val="000000"/>
                </a:solidFill>
                <a:latin typeface="Alatsi"/>
                <a:ea typeface="Alatsi"/>
                <a:cs typeface="Alatsi"/>
                <a:sym typeface="Alatsi"/>
              </a:rPr>
              <a:t>&lt;p&gt;Hello World!&lt;/p&gt;</a:t>
            </a:r>
          </a:p>
          <a:p>
            <a:pPr algn="ctr">
              <a:lnSpc>
                <a:spcPts val="2940"/>
              </a:lnSpc>
              <a:spcBef>
                <a:spcPct val="0"/>
              </a:spcBef>
            </a:pPr>
            <a:r>
              <a:rPr lang="en-US" sz="2100">
                <a:solidFill>
                  <a:srgbClr val="000000"/>
                </a:solidFill>
                <a:latin typeface="Alatsi"/>
                <a:ea typeface="Alatsi"/>
                <a:cs typeface="Alatsi"/>
                <a:sym typeface="Alatsi"/>
              </a:rPr>
              <a:t>&lt;p&gt;These paragraphs are styled with CSS.&lt;/p&gt;</a:t>
            </a:r>
          </a:p>
          <a:p>
            <a:pPr algn="ctr">
              <a:lnSpc>
                <a:spcPts val="2940"/>
              </a:lnSpc>
              <a:spcBef>
                <a:spcPct val="0"/>
              </a:spcBef>
            </a:pPr>
          </a:p>
          <a:p>
            <a:pPr algn="ctr">
              <a:lnSpc>
                <a:spcPts val="2940"/>
              </a:lnSpc>
              <a:spcBef>
                <a:spcPct val="0"/>
              </a:spcBef>
            </a:pPr>
            <a:r>
              <a:rPr lang="en-US" sz="2100">
                <a:solidFill>
                  <a:srgbClr val="000000"/>
                </a:solidFill>
                <a:latin typeface="Alatsi"/>
                <a:ea typeface="Alatsi"/>
                <a:cs typeface="Alatsi"/>
                <a:sym typeface="Alatsi"/>
              </a:rPr>
              <a:t>&lt;/body&gt;</a:t>
            </a:r>
          </a:p>
        </p:txBody>
      </p:sp>
      <p:sp>
        <p:nvSpPr>
          <p:cNvPr name="TextBox 15" id="15"/>
          <p:cNvSpPr txBox="true"/>
          <p:nvPr/>
        </p:nvSpPr>
        <p:spPr>
          <a:xfrm rot="0">
            <a:off x="1719054" y="5759122"/>
            <a:ext cx="3367655" cy="2640510"/>
          </a:xfrm>
          <a:prstGeom prst="rect">
            <a:avLst/>
          </a:prstGeom>
        </p:spPr>
        <p:txBody>
          <a:bodyPr anchor="t" rtlCol="false" tIns="0" lIns="0" bIns="0" rIns="0">
            <a:spAutoFit/>
          </a:bodyPr>
          <a:lstStyle/>
          <a:p>
            <a:pPr algn="l">
              <a:lnSpc>
                <a:spcPts val="3536"/>
              </a:lnSpc>
              <a:spcBef>
                <a:spcPct val="0"/>
              </a:spcBef>
            </a:pPr>
            <a:r>
              <a:rPr lang="en-US" sz="2525">
                <a:solidFill>
                  <a:srgbClr val="000000"/>
                </a:solidFill>
                <a:latin typeface="Alatsi"/>
                <a:ea typeface="Alatsi"/>
                <a:cs typeface="Alatsi"/>
                <a:sym typeface="Alatsi"/>
              </a:rPr>
              <a:t>&lt;style&gt;</a:t>
            </a:r>
          </a:p>
          <a:p>
            <a:pPr algn="l">
              <a:lnSpc>
                <a:spcPts val="3536"/>
              </a:lnSpc>
              <a:spcBef>
                <a:spcPct val="0"/>
              </a:spcBef>
            </a:pPr>
            <a:r>
              <a:rPr lang="en-US" sz="2525">
                <a:solidFill>
                  <a:srgbClr val="000000"/>
                </a:solidFill>
                <a:latin typeface="Alatsi"/>
                <a:ea typeface="Alatsi"/>
                <a:cs typeface="Alatsi"/>
                <a:sym typeface="Alatsi"/>
              </a:rPr>
              <a:t>p {</a:t>
            </a:r>
          </a:p>
          <a:p>
            <a:pPr algn="l">
              <a:lnSpc>
                <a:spcPts val="3536"/>
              </a:lnSpc>
              <a:spcBef>
                <a:spcPct val="0"/>
              </a:spcBef>
            </a:pPr>
            <a:r>
              <a:rPr lang="en-US" sz="2525">
                <a:solidFill>
                  <a:srgbClr val="000000"/>
                </a:solidFill>
                <a:latin typeface="Alatsi"/>
                <a:ea typeface="Alatsi"/>
                <a:cs typeface="Alatsi"/>
                <a:sym typeface="Alatsi"/>
              </a:rPr>
              <a:t>  color: red;</a:t>
            </a:r>
          </a:p>
          <a:p>
            <a:pPr algn="l">
              <a:lnSpc>
                <a:spcPts val="3536"/>
              </a:lnSpc>
              <a:spcBef>
                <a:spcPct val="0"/>
              </a:spcBef>
            </a:pPr>
            <a:r>
              <a:rPr lang="en-US" sz="2525">
                <a:solidFill>
                  <a:srgbClr val="000000"/>
                </a:solidFill>
                <a:latin typeface="Alatsi"/>
                <a:ea typeface="Alatsi"/>
                <a:cs typeface="Alatsi"/>
                <a:sym typeface="Alatsi"/>
              </a:rPr>
              <a:t>  text-align: center;</a:t>
            </a:r>
          </a:p>
          <a:p>
            <a:pPr algn="l">
              <a:lnSpc>
                <a:spcPts val="3536"/>
              </a:lnSpc>
              <a:spcBef>
                <a:spcPct val="0"/>
              </a:spcBef>
            </a:pPr>
            <a:r>
              <a:rPr lang="en-US" sz="2525">
                <a:solidFill>
                  <a:srgbClr val="000000"/>
                </a:solidFill>
                <a:latin typeface="Alatsi"/>
                <a:ea typeface="Alatsi"/>
                <a:cs typeface="Alatsi"/>
                <a:sym typeface="Alatsi"/>
              </a:rPr>
              <a:t>} </a:t>
            </a:r>
          </a:p>
          <a:p>
            <a:pPr algn="l">
              <a:lnSpc>
                <a:spcPts val="3536"/>
              </a:lnSpc>
              <a:spcBef>
                <a:spcPct val="0"/>
              </a:spcBef>
            </a:pPr>
            <a:r>
              <a:rPr lang="en-US" sz="2525">
                <a:solidFill>
                  <a:srgbClr val="000000"/>
                </a:solidFill>
                <a:latin typeface="Alatsi"/>
                <a:ea typeface="Alatsi"/>
                <a:cs typeface="Alatsi"/>
                <a:sym typeface="Alatsi"/>
              </a:rPr>
              <a:t>&lt;/style&gt;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AutoShape 2" id="2"/>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3" id="3"/>
          <p:cNvSpPr/>
          <p:nvPr/>
        </p:nvSpPr>
        <p:spPr>
          <a:xfrm>
            <a:off x="11430169" y="9061267"/>
            <a:ext cx="7105264" cy="19050"/>
          </a:xfrm>
          <a:prstGeom prst="line">
            <a:avLst/>
          </a:prstGeom>
          <a:ln cap="flat" w="114300">
            <a:solidFill>
              <a:srgbClr val="9FC3D0"/>
            </a:solidFill>
            <a:prstDash val="solid"/>
            <a:headEnd type="none" len="sm" w="sm"/>
            <a:tailEnd type="none" len="sm" w="sm"/>
          </a:ln>
        </p:spPr>
      </p:sp>
      <p:sp>
        <p:nvSpPr>
          <p:cNvPr name="Freeform 4" id="4"/>
          <p:cNvSpPr/>
          <p:nvPr/>
        </p:nvSpPr>
        <p:spPr>
          <a:xfrm flipH="false" flipV="false" rot="0">
            <a:off x="12982861" y="6180515"/>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8" id="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3</a:t>
              </a:r>
            </a:p>
          </p:txBody>
        </p:sp>
      </p:grpSp>
      <p:sp>
        <p:nvSpPr>
          <p:cNvPr name="Freeform 10" id="10"/>
          <p:cNvSpPr/>
          <p:nvPr/>
        </p:nvSpPr>
        <p:spPr>
          <a:xfrm flipH="false" flipV="false" rot="0">
            <a:off x="-3482681"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1028700" y="4793642"/>
            <a:ext cx="9483089" cy="3440678"/>
          </a:xfrm>
          <a:prstGeom prst="rect">
            <a:avLst/>
          </a:prstGeom>
        </p:spPr>
        <p:txBody>
          <a:bodyPr anchor="t" rtlCol="false" tIns="0" lIns="0" bIns="0" rIns="0">
            <a:spAutoFit/>
          </a:bodyPr>
          <a:lstStyle/>
          <a:p>
            <a:pPr algn="l">
              <a:lnSpc>
                <a:spcPts val="4703"/>
              </a:lnSpc>
            </a:pPr>
            <a:r>
              <a:rPr lang="en-US" sz="3359" b="true">
                <a:solidFill>
                  <a:srgbClr val="000000"/>
                </a:solidFill>
                <a:latin typeface="Canva Sans Bold"/>
                <a:ea typeface="Canva Sans Bold"/>
                <a:cs typeface="Canva Sans Bold"/>
                <a:sym typeface="Canva Sans Bold"/>
              </a:rPr>
              <a:t>Element Selector - </a:t>
            </a:r>
            <a:r>
              <a:rPr lang="en-US" sz="3359" b="true">
                <a:solidFill>
                  <a:srgbClr val="FF3131"/>
                </a:solidFill>
                <a:latin typeface="Canva Sans Bold"/>
                <a:ea typeface="Canva Sans Bold"/>
                <a:cs typeface="Canva Sans Bold"/>
                <a:sym typeface="Canva Sans Bold"/>
              </a:rPr>
              <a:t>p</a:t>
            </a:r>
            <a:r>
              <a:rPr lang="en-US" sz="3359" b="true">
                <a:solidFill>
                  <a:srgbClr val="000000"/>
                </a:solidFill>
                <a:latin typeface="Canva Sans Bold"/>
                <a:ea typeface="Canva Sans Bold"/>
                <a:cs typeface="Canva Sans Bold"/>
                <a:sym typeface="Canva Sans Bold"/>
              </a:rPr>
              <a:t>{}</a:t>
            </a:r>
          </a:p>
          <a:p>
            <a:pPr algn="l">
              <a:lnSpc>
                <a:spcPts val="4703"/>
              </a:lnSpc>
            </a:pPr>
            <a:r>
              <a:rPr lang="en-US" sz="3359" b="true">
                <a:solidFill>
                  <a:srgbClr val="000000"/>
                </a:solidFill>
                <a:latin typeface="Canva Sans Bold"/>
                <a:ea typeface="Canva Sans Bold"/>
                <a:cs typeface="Canva Sans Bold"/>
                <a:sym typeface="Canva Sans Bold"/>
              </a:rPr>
              <a:t>Id Selector -</a:t>
            </a:r>
            <a:r>
              <a:rPr lang="en-US" sz="3359" b="true">
                <a:solidFill>
                  <a:srgbClr val="FF3131"/>
                </a:solidFill>
                <a:latin typeface="Canva Sans Bold"/>
                <a:ea typeface="Canva Sans Bold"/>
                <a:cs typeface="Canva Sans Bold"/>
                <a:sym typeface="Canva Sans Bold"/>
              </a:rPr>
              <a:t>#id_name</a:t>
            </a:r>
            <a:r>
              <a:rPr lang="en-US" sz="3359" b="true">
                <a:solidFill>
                  <a:srgbClr val="000000"/>
                </a:solidFill>
                <a:latin typeface="Canva Sans Bold"/>
                <a:ea typeface="Canva Sans Bold"/>
                <a:cs typeface="Canva Sans Bold"/>
                <a:sym typeface="Canva Sans Bold"/>
              </a:rPr>
              <a:t>{}</a:t>
            </a:r>
          </a:p>
          <a:p>
            <a:pPr algn="l">
              <a:lnSpc>
                <a:spcPts val="4703"/>
              </a:lnSpc>
            </a:pPr>
            <a:r>
              <a:rPr lang="en-US" sz="3359" b="true">
                <a:solidFill>
                  <a:srgbClr val="000000"/>
                </a:solidFill>
                <a:latin typeface="Canva Sans Bold"/>
                <a:ea typeface="Canva Sans Bold"/>
                <a:cs typeface="Canva Sans Bold"/>
                <a:sym typeface="Canva Sans Bold"/>
              </a:rPr>
              <a:t>class selector - </a:t>
            </a:r>
            <a:r>
              <a:rPr lang="en-US" sz="3359" b="true">
                <a:solidFill>
                  <a:srgbClr val="FF3131"/>
                </a:solidFill>
                <a:latin typeface="Canva Sans Bold"/>
                <a:ea typeface="Canva Sans Bold"/>
                <a:cs typeface="Canva Sans Bold"/>
                <a:sym typeface="Canva Sans Bold"/>
              </a:rPr>
              <a:t>.class_name</a:t>
            </a:r>
            <a:r>
              <a:rPr lang="en-US" sz="3359" b="true">
                <a:solidFill>
                  <a:srgbClr val="000000"/>
                </a:solidFill>
                <a:latin typeface="Canva Sans Bold"/>
                <a:ea typeface="Canva Sans Bold"/>
                <a:cs typeface="Canva Sans Bold"/>
                <a:sym typeface="Canva Sans Bold"/>
              </a:rPr>
              <a:t>{}</a:t>
            </a:r>
          </a:p>
          <a:p>
            <a:pPr algn="l">
              <a:lnSpc>
                <a:spcPts val="4703"/>
              </a:lnSpc>
            </a:pPr>
            <a:r>
              <a:rPr lang="en-US" sz="3359" b="true">
                <a:solidFill>
                  <a:srgbClr val="000000"/>
                </a:solidFill>
                <a:latin typeface="Canva Sans Bold"/>
                <a:ea typeface="Canva Sans Bold"/>
                <a:cs typeface="Canva Sans Bold"/>
                <a:sym typeface="Canva Sans Bold"/>
              </a:rPr>
              <a:t>specific selector- </a:t>
            </a:r>
            <a:r>
              <a:rPr lang="en-US" sz="3359" b="true">
                <a:solidFill>
                  <a:srgbClr val="FF3131"/>
                </a:solidFill>
                <a:latin typeface="Canva Sans Bold"/>
                <a:ea typeface="Canva Sans Bold"/>
                <a:cs typeface="Canva Sans Bold"/>
                <a:sym typeface="Canva Sans Bold"/>
              </a:rPr>
              <a:t>p.class</a:t>
            </a:r>
            <a:r>
              <a:rPr lang="en-US" sz="3359" b="true">
                <a:solidFill>
                  <a:srgbClr val="000000"/>
                </a:solidFill>
                <a:latin typeface="Canva Sans Bold"/>
                <a:ea typeface="Canva Sans Bold"/>
                <a:cs typeface="Canva Sans Bold"/>
                <a:sym typeface="Canva Sans Bold"/>
              </a:rPr>
              <a:t>{}  </a:t>
            </a:r>
          </a:p>
          <a:p>
            <a:pPr algn="l">
              <a:lnSpc>
                <a:spcPts val="4703"/>
              </a:lnSpc>
            </a:pPr>
            <a:r>
              <a:rPr lang="en-US" sz="3359" b="true">
                <a:solidFill>
                  <a:srgbClr val="000000"/>
                </a:solidFill>
                <a:latin typeface="Canva Sans Bold"/>
                <a:ea typeface="Canva Sans Bold"/>
                <a:cs typeface="Canva Sans Bold"/>
                <a:sym typeface="Canva Sans Bold"/>
              </a:rPr>
              <a:t>multi class name- &lt;p class="center large"&gt; </a:t>
            </a:r>
          </a:p>
          <a:p>
            <a:pPr algn="l">
              <a:lnSpc>
                <a:spcPts val="3617"/>
              </a:lnSpc>
            </a:pPr>
          </a:p>
        </p:txBody>
      </p:sp>
      <p:sp>
        <p:nvSpPr>
          <p:cNvPr name="TextBox 12" id="12"/>
          <p:cNvSpPr txBox="true"/>
          <p:nvPr/>
        </p:nvSpPr>
        <p:spPr>
          <a:xfrm rot="0">
            <a:off x="3904662" y="6711933"/>
            <a:ext cx="9483089" cy="301482"/>
          </a:xfrm>
          <a:prstGeom prst="rect">
            <a:avLst/>
          </a:prstGeom>
        </p:spPr>
        <p:txBody>
          <a:bodyPr anchor="t" rtlCol="false" tIns="0" lIns="0" bIns="0" rIns="0">
            <a:spAutoFit/>
          </a:bodyPr>
          <a:lstStyle/>
          <a:p>
            <a:pPr algn="ctr">
              <a:lnSpc>
                <a:spcPts val="2442"/>
              </a:lnSpc>
              <a:spcBef>
                <a:spcPct val="0"/>
              </a:spcBef>
            </a:pPr>
            <a:r>
              <a:rPr lang="en-US" sz="1744">
                <a:solidFill>
                  <a:srgbClr val="000000"/>
                </a:solidFill>
                <a:latin typeface="Alatsi"/>
                <a:ea typeface="Alatsi"/>
                <a:cs typeface="Alatsi"/>
                <a:sym typeface="Alatsi"/>
              </a:rPr>
              <a:t>// only p(element) with this classname </a:t>
            </a:r>
          </a:p>
        </p:txBody>
      </p:sp>
      <p:sp>
        <p:nvSpPr>
          <p:cNvPr name="TextBox 13" id="13"/>
          <p:cNvSpPr txBox="true"/>
          <p:nvPr/>
        </p:nvSpPr>
        <p:spPr>
          <a:xfrm rot="0">
            <a:off x="2293241" y="7835622"/>
            <a:ext cx="9483089" cy="301482"/>
          </a:xfrm>
          <a:prstGeom prst="rect">
            <a:avLst/>
          </a:prstGeom>
        </p:spPr>
        <p:txBody>
          <a:bodyPr anchor="t" rtlCol="false" tIns="0" lIns="0" bIns="0" rIns="0">
            <a:spAutoFit/>
          </a:bodyPr>
          <a:lstStyle/>
          <a:p>
            <a:pPr algn="ctr">
              <a:lnSpc>
                <a:spcPts val="2442"/>
              </a:lnSpc>
              <a:spcBef>
                <a:spcPct val="0"/>
              </a:spcBef>
            </a:pPr>
            <a:r>
              <a:rPr lang="en-US" sz="1744">
                <a:solidFill>
                  <a:srgbClr val="000000"/>
                </a:solidFill>
                <a:latin typeface="Alatsi"/>
                <a:ea typeface="Alatsi"/>
                <a:cs typeface="Alatsi"/>
                <a:sym typeface="Alatsi"/>
              </a:rPr>
              <a:t>// we can use either center or large for class styles eg: </a:t>
            </a:r>
            <a:r>
              <a:rPr lang="en-US" sz="1744">
                <a:solidFill>
                  <a:srgbClr val="FF3131"/>
                </a:solidFill>
                <a:latin typeface="Alatsi"/>
                <a:ea typeface="Alatsi"/>
                <a:cs typeface="Alatsi"/>
                <a:sym typeface="Alatsi"/>
              </a:rPr>
              <a:t>p.large</a:t>
            </a:r>
            <a:r>
              <a:rPr lang="en-US" sz="1744">
                <a:solidFill>
                  <a:srgbClr val="000000"/>
                </a:solidFill>
                <a:latin typeface="Alatsi"/>
                <a:ea typeface="Alatsi"/>
                <a:cs typeface="Alatsi"/>
                <a:sym typeface="Alatsi"/>
              </a:rPr>
              <a:t>{}</a:t>
            </a:r>
          </a:p>
        </p:txBody>
      </p:sp>
      <p:sp>
        <p:nvSpPr>
          <p:cNvPr name="TextBox 14" id="14"/>
          <p:cNvSpPr txBox="true"/>
          <p:nvPr/>
        </p:nvSpPr>
        <p:spPr>
          <a:xfrm rot="0">
            <a:off x="12045113" y="5644855"/>
            <a:ext cx="4433423" cy="1290577"/>
          </a:xfrm>
          <a:prstGeom prst="rect">
            <a:avLst/>
          </a:prstGeom>
        </p:spPr>
        <p:txBody>
          <a:bodyPr anchor="t" rtlCol="false" tIns="0" lIns="0" bIns="0" rIns="0">
            <a:spAutoFit/>
          </a:bodyPr>
          <a:lstStyle/>
          <a:p>
            <a:pPr algn="ctr">
              <a:lnSpc>
                <a:spcPts val="10596"/>
              </a:lnSpc>
            </a:pPr>
            <a:r>
              <a:rPr lang="en-US" sz="7568" b="true">
                <a:solidFill>
                  <a:srgbClr val="000000"/>
                </a:solidFill>
                <a:latin typeface="Canva Sans Bold"/>
                <a:ea typeface="Canva Sans Bold"/>
                <a:cs typeface="Canva Sans Bold"/>
                <a:sym typeface="Canva Sans Bold"/>
              </a:rPr>
              <a:t>Selectors</a:t>
            </a:r>
          </a:p>
        </p:txBody>
      </p:sp>
      <p:sp>
        <p:nvSpPr>
          <p:cNvPr name="TextBox 15" id="15"/>
          <p:cNvSpPr txBox="true"/>
          <p:nvPr/>
        </p:nvSpPr>
        <p:spPr>
          <a:xfrm rot="0">
            <a:off x="8088169" y="2160703"/>
            <a:ext cx="10199831" cy="2180607"/>
          </a:xfrm>
          <a:prstGeom prst="rect">
            <a:avLst/>
          </a:prstGeom>
        </p:spPr>
        <p:txBody>
          <a:bodyPr anchor="t" rtlCol="false" tIns="0" lIns="0" bIns="0" rIns="0">
            <a:spAutoFit/>
          </a:bodyPr>
          <a:lstStyle/>
          <a:p>
            <a:pPr algn="l">
              <a:lnSpc>
                <a:spcPts val="5809"/>
              </a:lnSpc>
              <a:spcBef>
                <a:spcPct val="0"/>
              </a:spcBef>
            </a:pPr>
            <a:r>
              <a:rPr lang="en-US" sz="4149">
                <a:solidFill>
                  <a:srgbClr val="000000"/>
                </a:solidFill>
                <a:latin typeface="Alatsi"/>
                <a:ea typeface="Alatsi"/>
                <a:cs typeface="Alatsi"/>
                <a:sym typeface="Alatsi"/>
              </a:rPr>
              <a:t>External CSS - eg: style.css</a:t>
            </a:r>
          </a:p>
          <a:p>
            <a:pPr algn="l">
              <a:lnSpc>
                <a:spcPts val="5809"/>
              </a:lnSpc>
              <a:spcBef>
                <a:spcPct val="0"/>
              </a:spcBef>
            </a:pPr>
            <a:r>
              <a:rPr lang="en-US" sz="4149">
                <a:solidFill>
                  <a:srgbClr val="000000"/>
                </a:solidFill>
                <a:latin typeface="Alatsi"/>
                <a:ea typeface="Alatsi"/>
                <a:cs typeface="Alatsi"/>
                <a:sym typeface="Alatsi"/>
              </a:rPr>
              <a:t>Internal CSS - eg: &lt;style&gt;&lt;/style&gt; in head tag</a:t>
            </a:r>
          </a:p>
          <a:p>
            <a:pPr algn="l">
              <a:lnSpc>
                <a:spcPts val="5809"/>
              </a:lnSpc>
              <a:spcBef>
                <a:spcPct val="0"/>
              </a:spcBef>
            </a:pPr>
            <a:r>
              <a:rPr lang="en-US" sz="4149">
                <a:solidFill>
                  <a:srgbClr val="000000"/>
                </a:solidFill>
                <a:latin typeface="Alatsi"/>
                <a:ea typeface="Alatsi"/>
                <a:cs typeface="Alatsi"/>
                <a:sym typeface="Alatsi"/>
              </a:rPr>
              <a:t>Inline CSS - eg: </a:t>
            </a:r>
          </a:p>
        </p:txBody>
      </p:sp>
      <p:sp>
        <p:nvSpPr>
          <p:cNvPr name="TextBox 16" id="16"/>
          <p:cNvSpPr txBox="true"/>
          <p:nvPr/>
        </p:nvSpPr>
        <p:spPr>
          <a:xfrm rot="0">
            <a:off x="-260599" y="2846550"/>
            <a:ext cx="6738064" cy="1248000"/>
          </a:xfrm>
          <a:prstGeom prst="rect">
            <a:avLst/>
          </a:prstGeom>
        </p:spPr>
        <p:txBody>
          <a:bodyPr anchor="t" rtlCol="false" tIns="0" lIns="0" bIns="0" rIns="0">
            <a:spAutoFit/>
          </a:bodyPr>
          <a:lstStyle/>
          <a:p>
            <a:pPr algn="ctr">
              <a:lnSpc>
                <a:spcPts val="5046"/>
              </a:lnSpc>
            </a:pPr>
            <a:r>
              <a:rPr lang="en-US" sz="3604" b="true">
                <a:solidFill>
                  <a:srgbClr val="000000"/>
                </a:solidFill>
                <a:latin typeface="Canva Sans Bold"/>
                <a:ea typeface="Canva Sans Bold"/>
                <a:cs typeface="Canva Sans Bold"/>
                <a:sym typeface="Canva Sans Bold"/>
              </a:rPr>
              <a:t>3 Ways to Insert CSS</a:t>
            </a:r>
          </a:p>
          <a:p>
            <a:pPr algn="ctr">
              <a:lnSpc>
                <a:spcPts val="5046"/>
              </a:lnSpc>
            </a:pPr>
          </a:p>
        </p:txBody>
      </p:sp>
      <p:sp>
        <p:nvSpPr>
          <p:cNvPr name="AutoShape 17" id="17"/>
          <p:cNvSpPr/>
          <p:nvPr/>
        </p:nvSpPr>
        <p:spPr>
          <a:xfrm>
            <a:off x="5794912" y="3293869"/>
            <a:ext cx="1851855" cy="0"/>
          </a:xfrm>
          <a:prstGeom prst="line">
            <a:avLst/>
          </a:prstGeom>
          <a:ln cap="flat" w="238125">
            <a:solidFill>
              <a:srgbClr val="9FC3D0"/>
            </a:solidFill>
            <a:prstDash val="solid"/>
            <a:headEnd type="none" len="sm" w="sm"/>
            <a:tailEnd type="triangle" len="med" w="lg"/>
          </a:ln>
        </p:spPr>
      </p:sp>
      <p:sp>
        <p:nvSpPr>
          <p:cNvPr name="TextBox 18" id="18"/>
          <p:cNvSpPr txBox="true"/>
          <p:nvPr/>
        </p:nvSpPr>
        <p:spPr>
          <a:xfrm rot="0">
            <a:off x="10096880" y="3022040"/>
            <a:ext cx="1661201" cy="5734793"/>
          </a:xfrm>
          <a:prstGeom prst="rect">
            <a:avLst/>
          </a:prstGeom>
        </p:spPr>
        <p:txBody>
          <a:bodyPr anchor="t" rtlCol="false" tIns="0" lIns="0" bIns="0" rIns="0">
            <a:spAutoFit/>
          </a:bodyPr>
          <a:lstStyle/>
          <a:p>
            <a:pPr algn="ctr">
              <a:lnSpc>
                <a:spcPts val="47053"/>
              </a:lnSpc>
            </a:pPr>
            <a:r>
              <a:rPr lang="en-US" sz="33609" b="true">
                <a:solidFill>
                  <a:srgbClr val="000000"/>
                </a:solidFill>
                <a:latin typeface="Canva Sans Bold"/>
                <a:ea typeface="Canva Sans Bold"/>
                <a:cs typeface="Canva Sans Bold"/>
                <a:sym typeface="Canva Sans Bold"/>
              </a:rPr>
              <a:t>}</a:t>
            </a:r>
          </a:p>
        </p:txBody>
      </p:sp>
      <p:sp>
        <p:nvSpPr>
          <p:cNvPr name="TextBox 19" id="19"/>
          <p:cNvSpPr txBox="true"/>
          <p:nvPr/>
        </p:nvSpPr>
        <p:spPr>
          <a:xfrm rot="0">
            <a:off x="11776330" y="3857093"/>
            <a:ext cx="9483089" cy="414163"/>
          </a:xfrm>
          <a:prstGeom prst="rect">
            <a:avLst/>
          </a:prstGeom>
        </p:spPr>
        <p:txBody>
          <a:bodyPr anchor="t" rtlCol="false" tIns="0" lIns="0" bIns="0" rIns="0">
            <a:spAutoFit/>
          </a:bodyPr>
          <a:lstStyle/>
          <a:p>
            <a:pPr algn="l">
              <a:lnSpc>
                <a:spcPts val="3422"/>
              </a:lnSpc>
              <a:spcBef>
                <a:spcPct val="0"/>
              </a:spcBef>
            </a:pPr>
            <a:r>
              <a:rPr lang="en-US" sz="2444">
                <a:solidFill>
                  <a:srgbClr val="000000"/>
                </a:solidFill>
                <a:latin typeface="Alatsi"/>
                <a:ea typeface="Alatsi"/>
                <a:cs typeface="Alatsi"/>
                <a:sym typeface="Alatsi"/>
              </a:rPr>
              <a:t>&lt;p </a:t>
            </a:r>
            <a:r>
              <a:rPr lang="en-US" sz="2444">
                <a:solidFill>
                  <a:srgbClr val="FF3131"/>
                </a:solidFill>
                <a:latin typeface="Alatsi"/>
                <a:ea typeface="Alatsi"/>
                <a:cs typeface="Alatsi"/>
                <a:sym typeface="Alatsi"/>
              </a:rPr>
              <a:t>style="color:red;"</a:t>
            </a:r>
            <a:r>
              <a:rPr lang="en-US" sz="2444">
                <a:solidFill>
                  <a:srgbClr val="000000"/>
                </a:solidFill>
                <a:latin typeface="Alatsi"/>
                <a:ea typeface="Alatsi"/>
                <a:cs typeface="Alatsi"/>
                <a:sym typeface="Alatsi"/>
              </a:rPr>
              <a:t>&gt;This is a paragraph.&lt;/p&gt;</a:t>
            </a:r>
          </a:p>
        </p:txBody>
      </p:sp>
      <p:sp>
        <p:nvSpPr>
          <p:cNvPr name="TextBox 20" id="20"/>
          <p:cNvSpPr txBox="true"/>
          <p:nvPr/>
        </p:nvSpPr>
        <p:spPr>
          <a:xfrm rot="0">
            <a:off x="3400151" y="9172575"/>
            <a:ext cx="14368860" cy="688974"/>
          </a:xfrm>
          <a:prstGeom prst="rect">
            <a:avLst/>
          </a:prstGeom>
        </p:spPr>
        <p:txBody>
          <a:bodyPr anchor="t" rtlCol="false" tIns="0" lIns="0" bIns="0" rIns="0">
            <a:spAutoFit/>
          </a:bodyPr>
          <a:lstStyle/>
          <a:p>
            <a:pPr algn="l">
              <a:lnSpc>
                <a:spcPts val="5600"/>
              </a:lnSpc>
            </a:pPr>
            <a:r>
              <a:rPr lang="en-US" sz="4000" b="true">
                <a:solidFill>
                  <a:srgbClr val="000000"/>
                </a:solidFill>
                <a:latin typeface="Canva Sans Bold"/>
                <a:ea typeface="Canva Sans Bold"/>
                <a:cs typeface="Canva Sans Bold"/>
                <a:sym typeface="Canva Sans Bold"/>
              </a:rPr>
              <a:t>&lt;link rel="stylesheet" type="text/css" href="mystyle.css"&gt;</a:t>
            </a:r>
          </a:p>
        </p:txBody>
      </p:sp>
      <p:sp>
        <p:nvSpPr>
          <p:cNvPr name="TextBox 21" id="21"/>
          <p:cNvSpPr txBox="true"/>
          <p:nvPr/>
        </p:nvSpPr>
        <p:spPr>
          <a:xfrm rot="0">
            <a:off x="623102" y="9068752"/>
            <a:ext cx="2485331"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linking: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AutoShape 2" id="2"/>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sp>
        <p:nvSpPr>
          <p:cNvPr name="AutoShape 3" id="3"/>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grpSp>
        <p:nvGrpSpPr>
          <p:cNvPr name="Group 4" id="4"/>
          <p:cNvGrpSpPr/>
          <p:nvPr/>
        </p:nvGrpSpPr>
        <p:grpSpPr>
          <a:xfrm rot="0">
            <a:off x="15859155" y="0"/>
            <a:ext cx="1562612" cy="1673225"/>
            <a:chOff x="0" y="0"/>
            <a:chExt cx="2083482" cy="2230967"/>
          </a:xfrm>
        </p:grpSpPr>
        <p:grpSp>
          <p:nvGrpSpPr>
            <p:cNvPr name="Group 5" id="5"/>
            <p:cNvGrpSpPr/>
            <p:nvPr/>
          </p:nvGrpSpPr>
          <p:grpSpPr>
            <a:xfrm rot="0">
              <a:off x="75599" y="0"/>
              <a:ext cx="1932284" cy="2230967"/>
              <a:chOff x="0" y="0"/>
              <a:chExt cx="703982" cy="812800"/>
            </a:xfrm>
          </p:grpSpPr>
          <p:sp>
            <p:nvSpPr>
              <p:cNvPr name="Freeform 6" id="6"/>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7" id="7"/>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4</a:t>
              </a:r>
            </a:p>
          </p:txBody>
        </p:sp>
      </p:grpSp>
      <p:sp>
        <p:nvSpPr>
          <p:cNvPr name="Freeform 9" id="9"/>
          <p:cNvSpPr/>
          <p:nvPr/>
        </p:nvSpPr>
        <p:spPr>
          <a:xfrm flipH="false" flipV="false" rot="0">
            <a:off x="7512165" y="-1553858"/>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892058" y="9048108"/>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095893" y="2367025"/>
            <a:ext cx="6264668" cy="6001840"/>
          </a:xfrm>
          <a:custGeom>
            <a:avLst/>
            <a:gdLst/>
            <a:ahLst/>
            <a:cxnLst/>
            <a:rect r="r" b="b" t="t" l="l"/>
            <a:pathLst>
              <a:path h="6001840" w="6264668">
                <a:moveTo>
                  <a:pt x="0" y="0"/>
                </a:moveTo>
                <a:lnTo>
                  <a:pt x="6264667" y="0"/>
                </a:lnTo>
                <a:lnTo>
                  <a:pt x="6264667" y="6001840"/>
                </a:lnTo>
                <a:lnTo>
                  <a:pt x="0" y="6001840"/>
                </a:lnTo>
                <a:lnTo>
                  <a:pt x="0" y="0"/>
                </a:lnTo>
                <a:close/>
              </a:path>
            </a:pathLst>
          </a:custGeom>
          <a:blipFill>
            <a:blip r:embed="rId4"/>
            <a:stretch>
              <a:fillRect l="0" t="0" r="-78819" b="0"/>
            </a:stretch>
          </a:blipFill>
        </p:spPr>
      </p:sp>
      <p:sp>
        <p:nvSpPr>
          <p:cNvPr name="TextBox 12" id="12"/>
          <p:cNvSpPr txBox="true"/>
          <p:nvPr/>
        </p:nvSpPr>
        <p:spPr>
          <a:xfrm rot="0">
            <a:off x="7360560" y="4117019"/>
            <a:ext cx="615652"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a:t>
            </a:r>
          </a:p>
        </p:txBody>
      </p:sp>
      <p:sp>
        <p:nvSpPr>
          <p:cNvPr name="TextBox 13" id="13"/>
          <p:cNvSpPr txBox="true"/>
          <p:nvPr/>
        </p:nvSpPr>
        <p:spPr>
          <a:xfrm rot="0">
            <a:off x="13629713" y="2523804"/>
            <a:ext cx="3010748" cy="6990716"/>
          </a:xfrm>
          <a:prstGeom prst="rect">
            <a:avLst/>
          </a:prstGeom>
        </p:spPr>
        <p:txBody>
          <a:bodyPr anchor="t" rtlCol="false" tIns="0" lIns="0" bIns="0" rIns="0">
            <a:spAutoFit/>
          </a:bodyPr>
          <a:lstStyle/>
          <a:p>
            <a:pPr algn="l">
              <a:lnSpc>
                <a:spcPts val="2659"/>
              </a:lnSpc>
            </a:pPr>
          </a:p>
          <a:p>
            <a:pPr algn="l">
              <a:lnSpc>
                <a:spcPts val="2659"/>
              </a:lnSpc>
            </a:pPr>
          </a:p>
          <a:p>
            <a:pPr algn="l">
              <a:lnSpc>
                <a:spcPts val="2659"/>
              </a:lnSpc>
            </a:pPr>
            <a:r>
              <a:rPr lang="en-US" sz="1899">
                <a:solidFill>
                  <a:srgbClr val="000000"/>
                </a:solidFill>
                <a:latin typeface="Canva Sans"/>
                <a:ea typeface="Canva Sans"/>
                <a:cs typeface="Canva Sans"/>
                <a:sym typeface="Canva Sans"/>
              </a:rPr>
              <a:t>.gender-group, .checkbox-group {</a:t>
            </a:r>
          </a:p>
          <a:p>
            <a:pPr algn="l">
              <a:lnSpc>
                <a:spcPts val="2659"/>
              </a:lnSpc>
            </a:pPr>
            <a:r>
              <a:rPr lang="en-US" sz="1899">
                <a:solidFill>
                  <a:srgbClr val="000000"/>
                </a:solidFill>
                <a:latin typeface="Canva Sans"/>
                <a:ea typeface="Canva Sans"/>
                <a:cs typeface="Canva Sans"/>
                <a:sym typeface="Canva Sans"/>
              </a:rPr>
              <a:t> display: flex;</a:t>
            </a:r>
          </a:p>
          <a:p>
            <a:pPr algn="l">
              <a:lnSpc>
                <a:spcPts val="2659"/>
              </a:lnSpc>
            </a:pPr>
            <a:r>
              <a:rPr lang="en-US" sz="1899">
                <a:solidFill>
                  <a:srgbClr val="000000"/>
                </a:solidFill>
                <a:latin typeface="Canva Sans"/>
                <a:ea typeface="Canva Sans"/>
                <a:cs typeface="Canva Sans"/>
                <a:sym typeface="Canva Sans"/>
              </a:rPr>
              <a:t> justify-content: center;</a:t>
            </a:r>
          </a:p>
          <a:p>
            <a:pPr algn="l">
              <a:lnSpc>
                <a:spcPts val="2659"/>
              </a:lnSpc>
            </a:pPr>
            <a:r>
              <a:rPr lang="en-US" sz="1899">
                <a:solidFill>
                  <a:srgbClr val="000000"/>
                </a:solidFill>
                <a:latin typeface="Canva Sans"/>
                <a:ea typeface="Canva Sans"/>
                <a:cs typeface="Canva Sans"/>
                <a:sym typeface="Canva Sans"/>
              </a:rPr>
              <a:t> margin-bottom: 15px;</a:t>
            </a:r>
          </a:p>
          <a:p>
            <a:pPr algn="l">
              <a:lnSpc>
                <a:spcPts val="2659"/>
              </a:lnSpc>
            </a:pPr>
            <a:r>
              <a:rPr lang="en-US" sz="1899">
                <a:solidFill>
                  <a:srgbClr val="000000"/>
                </a:solidFill>
                <a:latin typeface="Canva Sans"/>
                <a:ea typeface="Canva Sans"/>
                <a:cs typeface="Canva Sans"/>
                <a:sym typeface="Canva Sans"/>
              </a:rPr>
              <a:t>}</a:t>
            </a:r>
          </a:p>
          <a:p>
            <a:pPr algn="l">
              <a:lnSpc>
                <a:spcPts val="2659"/>
              </a:lnSpc>
            </a:pPr>
          </a:p>
          <a:p>
            <a:pPr algn="l">
              <a:lnSpc>
                <a:spcPts val="2659"/>
              </a:lnSpc>
            </a:pPr>
            <a:r>
              <a:rPr lang="en-US" sz="1899">
                <a:solidFill>
                  <a:srgbClr val="000000"/>
                </a:solidFill>
                <a:latin typeface="Canva Sans"/>
                <a:ea typeface="Canva Sans"/>
                <a:cs typeface="Canva Sans"/>
                <a:sym typeface="Canva Sans"/>
              </a:rPr>
              <a:t>button {</a:t>
            </a:r>
          </a:p>
          <a:p>
            <a:pPr algn="l">
              <a:lnSpc>
                <a:spcPts val="2659"/>
              </a:lnSpc>
            </a:pPr>
            <a:r>
              <a:rPr lang="en-US" sz="1899">
                <a:solidFill>
                  <a:srgbClr val="000000"/>
                </a:solidFill>
                <a:latin typeface="Canva Sans"/>
                <a:ea typeface="Canva Sans"/>
                <a:cs typeface="Canva Sans"/>
                <a:sym typeface="Canva Sans"/>
              </a:rPr>
              <a:t>    background-color: #ed1703;</a:t>
            </a:r>
          </a:p>
          <a:p>
            <a:pPr algn="l">
              <a:lnSpc>
                <a:spcPts val="2659"/>
              </a:lnSpc>
            </a:pPr>
            <a:r>
              <a:rPr lang="en-US" sz="1899">
                <a:solidFill>
                  <a:srgbClr val="000000"/>
                </a:solidFill>
                <a:latin typeface="Canva Sans"/>
                <a:ea typeface="Canva Sans"/>
                <a:cs typeface="Canva Sans"/>
                <a:sym typeface="Canva Sans"/>
              </a:rPr>
              <a:t>    color: #fff;</a:t>
            </a:r>
          </a:p>
          <a:p>
            <a:pPr algn="l">
              <a:lnSpc>
                <a:spcPts val="2659"/>
              </a:lnSpc>
            </a:pPr>
            <a:r>
              <a:rPr lang="en-US" sz="1899">
                <a:solidFill>
                  <a:srgbClr val="000000"/>
                </a:solidFill>
                <a:latin typeface="Canva Sans"/>
                <a:ea typeface="Canva Sans"/>
                <a:cs typeface="Canva Sans"/>
                <a:sym typeface="Canva Sans"/>
              </a:rPr>
              <a:t>    cursor: pointer;</a:t>
            </a:r>
          </a:p>
          <a:p>
            <a:pPr algn="l">
              <a:lnSpc>
                <a:spcPts val="2659"/>
              </a:lnSpc>
            </a:pPr>
            <a:r>
              <a:rPr lang="en-US" sz="1899">
                <a:solidFill>
                  <a:srgbClr val="000000"/>
                </a:solidFill>
                <a:latin typeface="Canva Sans"/>
                <a:ea typeface="Canva Sans"/>
                <a:cs typeface="Canva Sans"/>
                <a:sym typeface="Canva Sans"/>
              </a:rPr>
              <a:t>}</a:t>
            </a:r>
          </a:p>
          <a:p>
            <a:pPr algn="l">
              <a:lnSpc>
                <a:spcPts val="2659"/>
              </a:lnSpc>
            </a:pPr>
          </a:p>
          <a:p>
            <a:pPr algn="l">
              <a:lnSpc>
                <a:spcPts val="2659"/>
              </a:lnSpc>
            </a:pPr>
            <a:r>
              <a:rPr lang="en-US" sz="1899">
                <a:solidFill>
                  <a:srgbClr val="000000"/>
                </a:solidFill>
                <a:latin typeface="Canva Sans"/>
                <a:ea typeface="Canva Sans"/>
                <a:cs typeface="Canva Sans"/>
                <a:sym typeface="Canva Sans"/>
              </a:rPr>
              <a:t>button:hover {</a:t>
            </a:r>
          </a:p>
          <a:p>
            <a:pPr algn="l">
              <a:lnSpc>
                <a:spcPts val="2659"/>
              </a:lnSpc>
            </a:pPr>
            <a:r>
              <a:rPr lang="en-US" sz="1899">
                <a:solidFill>
                  <a:srgbClr val="000000"/>
                </a:solidFill>
                <a:latin typeface="Canva Sans"/>
                <a:ea typeface="Canva Sans"/>
                <a:cs typeface="Canva Sans"/>
                <a:sym typeface="Canva Sans"/>
              </a:rPr>
              <a:t>    background-color: #45a049;</a:t>
            </a:r>
          </a:p>
          <a:p>
            <a:pPr algn="l">
              <a:lnSpc>
                <a:spcPts val="2659"/>
              </a:lnSpc>
            </a:pPr>
            <a:r>
              <a:rPr lang="en-US" sz="1899">
                <a:solidFill>
                  <a:srgbClr val="000000"/>
                </a:solidFill>
                <a:latin typeface="Canva Sans"/>
                <a:ea typeface="Canva Sans"/>
                <a:cs typeface="Canva Sans"/>
                <a:sym typeface="Canva Sans"/>
              </a:rPr>
              <a:t>}</a:t>
            </a:r>
          </a:p>
          <a:p>
            <a:pPr algn="l">
              <a:lnSpc>
                <a:spcPts val="2659"/>
              </a:lnSpc>
            </a:pPr>
          </a:p>
        </p:txBody>
      </p:sp>
      <p:sp>
        <p:nvSpPr>
          <p:cNvPr name="TextBox 14" id="14"/>
          <p:cNvSpPr txBox="true"/>
          <p:nvPr/>
        </p:nvSpPr>
        <p:spPr>
          <a:xfrm rot="0">
            <a:off x="8467473" y="990600"/>
            <a:ext cx="4432234" cy="9271634"/>
          </a:xfrm>
          <a:prstGeom prst="rect">
            <a:avLst/>
          </a:prstGeom>
        </p:spPr>
        <p:txBody>
          <a:bodyPr anchor="t" rtlCol="false" tIns="0" lIns="0" bIns="0" rIns="0">
            <a:spAutoFit/>
          </a:bodyPr>
          <a:lstStyle/>
          <a:p>
            <a:pPr algn="l">
              <a:lnSpc>
                <a:spcPts val="2940"/>
              </a:lnSpc>
            </a:pPr>
            <a:r>
              <a:rPr lang="en-US" sz="2100">
                <a:solidFill>
                  <a:srgbClr val="000000"/>
                </a:solidFill>
                <a:latin typeface="Canva Sans"/>
                <a:ea typeface="Canva Sans"/>
                <a:cs typeface="Canva Sans"/>
                <a:sym typeface="Canva Sans"/>
              </a:rPr>
              <a:t>body {</a:t>
            </a:r>
          </a:p>
          <a:p>
            <a:pPr algn="l">
              <a:lnSpc>
                <a:spcPts val="2940"/>
              </a:lnSpc>
            </a:pPr>
            <a:r>
              <a:rPr lang="en-US" sz="2100">
                <a:solidFill>
                  <a:srgbClr val="000000"/>
                </a:solidFill>
                <a:latin typeface="Canva Sans"/>
                <a:ea typeface="Canva Sans"/>
                <a:cs typeface="Canva Sans"/>
                <a:sym typeface="Canva Sans"/>
              </a:rPr>
              <a:t> display: flex;</a:t>
            </a:r>
          </a:p>
          <a:p>
            <a:pPr algn="l">
              <a:lnSpc>
                <a:spcPts val="2940"/>
              </a:lnSpc>
            </a:pPr>
            <a:r>
              <a:rPr lang="en-US" sz="2100">
                <a:solidFill>
                  <a:srgbClr val="000000"/>
                </a:solidFill>
                <a:latin typeface="Canva Sans"/>
                <a:ea typeface="Canva Sans"/>
                <a:cs typeface="Canva Sans"/>
                <a:sym typeface="Canva Sans"/>
              </a:rPr>
              <a:t> justify-content: center;</a:t>
            </a:r>
          </a:p>
          <a:p>
            <a:pPr algn="l">
              <a:lnSpc>
                <a:spcPts val="2940"/>
              </a:lnSpc>
            </a:pPr>
            <a:r>
              <a:rPr lang="en-US" sz="2100">
                <a:solidFill>
                  <a:srgbClr val="000000"/>
                </a:solidFill>
                <a:latin typeface="Canva Sans"/>
                <a:ea typeface="Canva Sans"/>
                <a:cs typeface="Canva Sans"/>
                <a:sym typeface="Canva Sans"/>
              </a:rPr>
              <a:t> align-items: center;</a:t>
            </a:r>
          </a:p>
          <a:p>
            <a:pPr algn="l">
              <a:lnSpc>
                <a:spcPts val="2940"/>
              </a:lnSpc>
            </a:pPr>
            <a:r>
              <a:rPr lang="en-US" sz="2100">
                <a:solidFill>
                  <a:srgbClr val="000000"/>
                </a:solidFill>
                <a:latin typeface="Canva Sans"/>
                <a:ea typeface="Canva Sans"/>
                <a:cs typeface="Canva Sans"/>
                <a:sym typeface="Canva Sans"/>
              </a:rPr>
              <a:t> height: 100vh;</a:t>
            </a:r>
          </a:p>
          <a:p>
            <a:pPr algn="l">
              <a:lnSpc>
                <a:spcPts val="2940"/>
              </a:lnSpc>
            </a:pPr>
            <a:r>
              <a:rPr lang="en-US" sz="2100">
                <a:solidFill>
                  <a:srgbClr val="000000"/>
                </a:solidFill>
                <a:latin typeface="Canva Sans"/>
                <a:ea typeface="Canva Sans"/>
                <a:cs typeface="Canva Sans"/>
                <a:sym typeface="Canva Sans"/>
              </a:rPr>
              <a:t> background-color: #f4f4f4;</a:t>
            </a:r>
          </a:p>
          <a:p>
            <a:pPr algn="l">
              <a:lnSpc>
                <a:spcPts val="2940"/>
              </a:lnSpc>
            </a:pPr>
            <a:r>
              <a:rPr lang="en-US" sz="2100">
                <a:solidFill>
                  <a:srgbClr val="000000"/>
                </a:solidFill>
                <a:latin typeface="Canva Sans"/>
                <a:ea typeface="Canva Sans"/>
                <a:cs typeface="Canva Sans"/>
                <a:sym typeface="Canva Sans"/>
              </a:rPr>
              <a:t> font-family: Arial, sans-serif;</a:t>
            </a:r>
          </a:p>
          <a:p>
            <a:pPr algn="l">
              <a:lnSpc>
                <a:spcPts val="2940"/>
              </a:lnSpc>
            </a:pPr>
            <a:r>
              <a:rPr lang="en-US" sz="2100">
                <a:solidFill>
                  <a:srgbClr val="000000"/>
                </a:solidFill>
                <a:latin typeface="Canva Sans"/>
                <a:ea typeface="Canva Sans"/>
                <a:cs typeface="Canva Sans"/>
                <a:sym typeface="Canva Sans"/>
              </a:rPr>
              <a:t>}</a:t>
            </a:r>
          </a:p>
          <a:p>
            <a:pPr algn="l">
              <a:lnSpc>
                <a:spcPts val="2940"/>
              </a:lnSpc>
            </a:pPr>
          </a:p>
          <a:p>
            <a:pPr algn="l">
              <a:lnSpc>
                <a:spcPts val="2940"/>
              </a:lnSpc>
            </a:pPr>
            <a:r>
              <a:rPr lang="en-US" sz="2100">
                <a:solidFill>
                  <a:srgbClr val="000000"/>
                </a:solidFill>
                <a:latin typeface="Canva Sans"/>
                <a:ea typeface="Canva Sans"/>
                <a:cs typeface="Canva Sans"/>
                <a:sym typeface="Canva Sans"/>
              </a:rPr>
              <a:t>fieldset {</a:t>
            </a:r>
          </a:p>
          <a:p>
            <a:pPr algn="l">
              <a:lnSpc>
                <a:spcPts val="2940"/>
              </a:lnSpc>
            </a:pPr>
            <a:r>
              <a:rPr lang="en-US" sz="2100">
                <a:solidFill>
                  <a:srgbClr val="000000"/>
                </a:solidFill>
                <a:latin typeface="Canva Sans"/>
                <a:ea typeface="Canva Sans"/>
                <a:cs typeface="Canva Sans"/>
                <a:sym typeface="Canva Sans"/>
              </a:rPr>
              <a:t> padding: 20px;</a:t>
            </a:r>
          </a:p>
          <a:p>
            <a:pPr algn="l">
              <a:lnSpc>
                <a:spcPts val="2940"/>
              </a:lnSpc>
            </a:pPr>
            <a:r>
              <a:rPr lang="en-US" sz="2100">
                <a:solidFill>
                  <a:srgbClr val="000000"/>
                </a:solidFill>
                <a:latin typeface="Canva Sans"/>
                <a:ea typeface="Canva Sans"/>
                <a:cs typeface="Canva Sans"/>
                <a:sym typeface="Canva Sans"/>
              </a:rPr>
              <a:t> background-color: white;</a:t>
            </a:r>
          </a:p>
          <a:p>
            <a:pPr algn="l">
              <a:lnSpc>
                <a:spcPts val="2940"/>
              </a:lnSpc>
            </a:pPr>
            <a:r>
              <a:rPr lang="en-US" sz="2100">
                <a:solidFill>
                  <a:srgbClr val="000000"/>
                </a:solidFill>
                <a:latin typeface="Canva Sans"/>
                <a:ea typeface="Canva Sans"/>
                <a:cs typeface="Canva Sans"/>
                <a:sym typeface="Canva Sans"/>
              </a:rPr>
              <a:t> border-radius: 8px;</a:t>
            </a:r>
          </a:p>
          <a:p>
            <a:pPr algn="l">
              <a:lnSpc>
                <a:spcPts val="2940"/>
              </a:lnSpc>
            </a:pPr>
            <a:r>
              <a:rPr lang="en-US" sz="2100">
                <a:solidFill>
                  <a:srgbClr val="000000"/>
                </a:solidFill>
                <a:latin typeface="Canva Sans"/>
                <a:ea typeface="Canva Sans"/>
                <a:cs typeface="Canva Sans"/>
                <a:sym typeface="Canva Sans"/>
              </a:rPr>
              <a:t> width: 300px;</a:t>
            </a:r>
          </a:p>
          <a:p>
            <a:pPr algn="l">
              <a:lnSpc>
                <a:spcPts val="2940"/>
              </a:lnSpc>
            </a:pPr>
            <a:r>
              <a:rPr lang="en-US" sz="2100">
                <a:solidFill>
                  <a:srgbClr val="000000"/>
                </a:solidFill>
                <a:latin typeface="Canva Sans"/>
                <a:ea typeface="Canva Sans"/>
                <a:cs typeface="Canva Sans"/>
                <a:sym typeface="Canva Sans"/>
              </a:rPr>
              <a:t>}</a:t>
            </a:r>
          </a:p>
          <a:p>
            <a:pPr algn="l">
              <a:lnSpc>
                <a:spcPts val="2940"/>
              </a:lnSpc>
            </a:pPr>
          </a:p>
          <a:p>
            <a:pPr algn="l">
              <a:lnSpc>
                <a:spcPts val="2940"/>
              </a:lnSpc>
            </a:pPr>
            <a:r>
              <a:rPr lang="en-US" sz="2100">
                <a:solidFill>
                  <a:srgbClr val="000000"/>
                </a:solidFill>
                <a:latin typeface="Canva Sans"/>
                <a:ea typeface="Canva Sans"/>
                <a:cs typeface="Canva Sans"/>
                <a:sym typeface="Canva Sans"/>
              </a:rPr>
              <a:t>input, button {</a:t>
            </a:r>
          </a:p>
          <a:p>
            <a:pPr algn="l">
              <a:lnSpc>
                <a:spcPts val="2940"/>
              </a:lnSpc>
            </a:pPr>
            <a:r>
              <a:rPr lang="en-US" sz="2100">
                <a:solidFill>
                  <a:srgbClr val="000000"/>
                </a:solidFill>
                <a:latin typeface="Canva Sans"/>
                <a:ea typeface="Canva Sans"/>
                <a:cs typeface="Canva Sans"/>
                <a:sym typeface="Canva Sans"/>
              </a:rPr>
              <a:t> width: 100%;</a:t>
            </a:r>
          </a:p>
          <a:p>
            <a:pPr algn="l">
              <a:lnSpc>
                <a:spcPts val="2940"/>
              </a:lnSpc>
            </a:pPr>
            <a:r>
              <a:rPr lang="en-US" sz="2100">
                <a:solidFill>
                  <a:srgbClr val="000000"/>
                </a:solidFill>
                <a:latin typeface="Canva Sans"/>
                <a:ea typeface="Canva Sans"/>
                <a:cs typeface="Canva Sans"/>
                <a:sym typeface="Canva Sans"/>
              </a:rPr>
              <a:t> padding: 10px;</a:t>
            </a:r>
          </a:p>
          <a:p>
            <a:pPr algn="l">
              <a:lnSpc>
                <a:spcPts val="2940"/>
              </a:lnSpc>
            </a:pPr>
            <a:r>
              <a:rPr lang="en-US" sz="2100">
                <a:solidFill>
                  <a:srgbClr val="000000"/>
                </a:solidFill>
                <a:latin typeface="Canva Sans"/>
                <a:ea typeface="Canva Sans"/>
                <a:cs typeface="Canva Sans"/>
                <a:sym typeface="Canva Sans"/>
              </a:rPr>
              <a:t> margin-bottom: 15px;</a:t>
            </a:r>
          </a:p>
          <a:p>
            <a:pPr algn="l">
              <a:lnSpc>
                <a:spcPts val="2940"/>
              </a:lnSpc>
            </a:pPr>
            <a:r>
              <a:rPr lang="en-US" sz="2100">
                <a:solidFill>
                  <a:srgbClr val="000000"/>
                </a:solidFill>
                <a:latin typeface="Canva Sans"/>
                <a:ea typeface="Canva Sans"/>
                <a:cs typeface="Canva Sans"/>
                <a:sym typeface="Canva Sans"/>
              </a:rPr>
              <a:t> border-radius: 5px;</a:t>
            </a:r>
          </a:p>
          <a:p>
            <a:pPr algn="l">
              <a:lnSpc>
                <a:spcPts val="2940"/>
              </a:lnSpc>
            </a:pPr>
            <a:r>
              <a:rPr lang="en-US" sz="2100">
                <a:solidFill>
                  <a:srgbClr val="000000"/>
                </a:solidFill>
                <a:latin typeface="Canva Sans"/>
                <a:ea typeface="Canva Sans"/>
                <a:cs typeface="Canva Sans"/>
                <a:sym typeface="Canva Sans"/>
              </a:rPr>
              <a:t> border: 1px solid #ccc;</a:t>
            </a:r>
          </a:p>
          <a:p>
            <a:pPr algn="l">
              <a:lnSpc>
                <a:spcPts val="2940"/>
              </a:lnSpc>
            </a:pPr>
            <a:r>
              <a:rPr lang="en-US" sz="2100">
                <a:solidFill>
                  <a:srgbClr val="000000"/>
                </a:solidFill>
                <a:latin typeface="Canva Sans"/>
                <a:ea typeface="Canva Sans"/>
                <a:cs typeface="Canva Sans"/>
                <a:sym typeface="Canva Sans"/>
              </a:rPr>
              <a:t>}</a:t>
            </a:r>
          </a:p>
          <a:p>
            <a:pPr algn="l">
              <a:lnSpc>
                <a:spcPts val="2940"/>
              </a:lnSpc>
            </a:pPr>
          </a:p>
          <a:p>
            <a:pPr algn="l">
              <a:lnSpc>
                <a:spcPts val="2940"/>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627362" y="0"/>
            <a:ext cx="937061" cy="10287000"/>
            <a:chOff x="0" y="0"/>
            <a:chExt cx="246798" cy="2709333"/>
          </a:xfrm>
        </p:grpSpPr>
        <p:sp>
          <p:nvSpPr>
            <p:cNvPr name="Freeform 3" id="3"/>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4" id="4"/>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sp>
        <p:nvSpPr>
          <p:cNvPr name="AutoShape 6" id="6"/>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grpSp>
        <p:nvGrpSpPr>
          <p:cNvPr name="Group 7" id="7"/>
          <p:cNvGrpSpPr/>
          <p:nvPr/>
        </p:nvGrpSpPr>
        <p:grpSpPr>
          <a:xfrm rot="0">
            <a:off x="15859155" y="0"/>
            <a:ext cx="1562612" cy="1673225"/>
            <a:chOff x="0" y="0"/>
            <a:chExt cx="2083482" cy="2230967"/>
          </a:xfrm>
        </p:grpSpPr>
        <p:grpSp>
          <p:nvGrpSpPr>
            <p:cNvPr name="Group 8" id="8"/>
            <p:cNvGrpSpPr/>
            <p:nvPr/>
          </p:nvGrpSpPr>
          <p:grpSpPr>
            <a:xfrm rot="0">
              <a:off x="75599" y="0"/>
              <a:ext cx="1932284" cy="2230967"/>
              <a:chOff x="0" y="0"/>
              <a:chExt cx="703982" cy="812800"/>
            </a:xfrm>
          </p:grpSpPr>
          <p:sp>
            <p:nvSpPr>
              <p:cNvPr name="Freeform 9" id="9"/>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0" id="10"/>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5</a:t>
              </a:r>
            </a:p>
          </p:txBody>
        </p:sp>
      </p:grpSp>
      <p:sp>
        <p:nvSpPr>
          <p:cNvPr name="Freeform 12" id="12"/>
          <p:cNvSpPr/>
          <p:nvPr/>
        </p:nvSpPr>
        <p:spPr>
          <a:xfrm flipH="false" flipV="false" rot="0">
            <a:off x="969754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564423" y="-164117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4778047" y="455228"/>
            <a:ext cx="9337191" cy="10026514"/>
          </a:xfrm>
          <a:custGeom>
            <a:avLst/>
            <a:gdLst/>
            <a:ahLst/>
            <a:cxnLst/>
            <a:rect r="r" b="b" t="t" l="l"/>
            <a:pathLst>
              <a:path h="10026514" w="9337191">
                <a:moveTo>
                  <a:pt x="0" y="0"/>
                </a:moveTo>
                <a:lnTo>
                  <a:pt x="9337191" y="0"/>
                </a:lnTo>
                <a:lnTo>
                  <a:pt x="9337191" y="10026514"/>
                </a:lnTo>
                <a:lnTo>
                  <a:pt x="0" y="10026514"/>
                </a:lnTo>
                <a:lnTo>
                  <a:pt x="0" y="0"/>
                </a:lnTo>
                <a:close/>
              </a:path>
            </a:pathLst>
          </a:custGeom>
          <a:blipFill>
            <a:blip r:embed="rId4"/>
            <a:stretch>
              <a:fillRect l="0" t="0" r="0" b="0"/>
            </a:stretch>
          </a:blipFill>
        </p:spPr>
      </p:sp>
      <p:sp>
        <p:nvSpPr>
          <p:cNvPr name="TextBox 15" id="15"/>
          <p:cNvSpPr txBox="true"/>
          <p:nvPr/>
        </p:nvSpPr>
        <p:spPr>
          <a:xfrm rot="0">
            <a:off x="359439" y="4222189"/>
            <a:ext cx="4418608"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Output: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Freeform 2" id="2"/>
          <p:cNvSpPr/>
          <p:nvPr/>
        </p:nvSpPr>
        <p:spPr>
          <a:xfrm flipH="false" flipV="false" rot="0">
            <a:off x="13764167" y="582762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260599" y="9575617"/>
            <a:ext cx="7105264" cy="19050"/>
          </a:xfrm>
          <a:prstGeom prst="line">
            <a:avLst/>
          </a:prstGeom>
          <a:ln cap="flat" w="114300">
            <a:solidFill>
              <a:srgbClr val="9FC3D0"/>
            </a:solidFill>
            <a:prstDash val="solid"/>
            <a:headEnd type="none" len="sm" w="sm"/>
            <a:tailEnd type="none" len="sm" w="sm"/>
          </a:ln>
        </p:spPr>
      </p:sp>
      <p:sp>
        <p:nvSpPr>
          <p:cNvPr name="AutoShape 4" id="4"/>
          <p:cNvSpPr/>
          <p:nvPr/>
        </p:nvSpPr>
        <p:spPr>
          <a:xfrm>
            <a:off x="11430169" y="9575617"/>
            <a:ext cx="7105264" cy="19050"/>
          </a:xfrm>
          <a:prstGeom prst="line">
            <a:avLst/>
          </a:prstGeom>
          <a:ln cap="flat" w="114300">
            <a:solidFill>
              <a:srgbClr val="9FC3D0"/>
            </a:solidFill>
            <a:prstDash val="solid"/>
            <a:headEnd type="none" len="sm" w="sm"/>
            <a:tailEnd type="none" len="sm" w="sm"/>
          </a:ln>
        </p:spPr>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8" id="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6</a:t>
              </a:r>
            </a:p>
          </p:txBody>
        </p:sp>
      </p:grpSp>
      <p:sp>
        <p:nvSpPr>
          <p:cNvPr name="Freeform 10" id="10"/>
          <p:cNvSpPr/>
          <p:nvPr/>
        </p:nvSpPr>
        <p:spPr>
          <a:xfrm flipH="false" flipV="false" rot="0">
            <a:off x="-2628900" y="-1449083"/>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9466745" y="609015"/>
            <a:ext cx="6236617" cy="1694987"/>
          </a:xfrm>
          <a:custGeom>
            <a:avLst/>
            <a:gdLst/>
            <a:ahLst/>
            <a:cxnLst/>
            <a:rect r="r" b="b" t="t" l="l"/>
            <a:pathLst>
              <a:path h="1694987" w="6236617">
                <a:moveTo>
                  <a:pt x="0" y="0"/>
                </a:moveTo>
                <a:lnTo>
                  <a:pt x="6236617" y="0"/>
                </a:lnTo>
                <a:lnTo>
                  <a:pt x="6236617" y="1694987"/>
                </a:lnTo>
                <a:lnTo>
                  <a:pt x="0" y="1694987"/>
                </a:lnTo>
                <a:lnTo>
                  <a:pt x="0" y="0"/>
                </a:lnTo>
                <a:close/>
              </a:path>
            </a:pathLst>
          </a:custGeom>
          <a:blipFill>
            <a:blip r:embed="rId4"/>
            <a:stretch>
              <a:fillRect l="0" t="0" r="-79468" b="0"/>
            </a:stretch>
          </a:blipFill>
        </p:spPr>
      </p:sp>
      <p:sp>
        <p:nvSpPr>
          <p:cNvPr name="Freeform 12" id="12"/>
          <p:cNvSpPr/>
          <p:nvPr/>
        </p:nvSpPr>
        <p:spPr>
          <a:xfrm flipH="false" flipV="false" rot="0">
            <a:off x="9067427" y="3383562"/>
            <a:ext cx="7573034" cy="5606344"/>
          </a:xfrm>
          <a:custGeom>
            <a:avLst/>
            <a:gdLst/>
            <a:ahLst/>
            <a:cxnLst/>
            <a:rect r="r" b="b" t="t" l="l"/>
            <a:pathLst>
              <a:path h="5606344" w="7573034">
                <a:moveTo>
                  <a:pt x="0" y="0"/>
                </a:moveTo>
                <a:lnTo>
                  <a:pt x="7573034" y="0"/>
                </a:lnTo>
                <a:lnTo>
                  <a:pt x="7573034" y="5606343"/>
                </a:lnTo>
                <a:lnTo>
                  <a:pt x="0" y="5606343"/>
                </a:lnTo>
                <a:lnTo>
                  <a:pt x="0" y="0"/>
                </a:lnTo>
                <a:close/>
              </a:path>
            </a:pathLst>
          </a:custGeom>
          <a:blipFill>
            <a:blip r:embed="rId5"/>
            <a:stretch>
              <a:fillRect l="0" t="0" r="0" b="0"/>
            </a:stretch>
          </a:blipFill>
        </p:spPr>
      </p:sp>
      <p:sp>
        <p:nvSpPr>
          <p:cNvPr name="TextBox 13" id="13"/>
          <p:cNvSpPr txBox="true"/>
          <p:nvPr/>
        </p:nvSpPr>
        <p:spPr>
          <a:xfrm rot="0">
            <a:off x="4939080" y="2089602"/>
            <a:ext cx="3010748" cy="6990716"/>
          </a:xfrm>
          <a:prstGeom prst="rect">
            <a:avLst/>
          </a:prstGeom>
        </p:spPr>
        <p:txBody>
          <a:bodyPr anchor="t" rtlCol="false" tIns="0" lIns="0" bIns="0" rIns="0">
            <a:spAutoFit/>
          </a:bodyPr>
          <a:lstStyle/>
          <a:p>
            <a:pPr algn="l">
              <a:lnSpc>
                <a:spcPts val="2659"/>
              </a:lnSpc>
            </a:pPr>
          </a:p>
          <a:p>
            <a:pPr algn="l">
              <a:lnSpc>
                <a:spcPts val="2659"/>
              </a:lnSpc>
            </a:pPr>
          </a:p>
          <a:p>
            <a:pPr algn="l">
              <a:lnSpc>
                <a:spcPts val="2659"/>
              </a:lnSpc>
            </a:pPr>
            <a:r>
              <a:rPr lang="en-US" sz="1899">
                <a:solidFill>
                  <a:srgbClr val="000000"/>
                </a:solidFill>
                <a:latin typeface="Canva Sans"/>
                <a:ea typeface="Canva Sans"/>
                <a:cs typeface="Canva Sans"/>
                <a:sym typeface="Canva Sans"/>
              </a:rPr>
              <a:t>.gender-group, .checkbox-group {</a:t>
            </a:r>
          </a:p>
          <a:p>
            <a:pPr algn="l">
              <a:lnSpc>
                <a:spcPts val="2659"/>
              </a:lnSpc>
            </a:pPr>
            <a:r>
              <a:rPr lang="en-US" sz="1899">
                <a:solidFill>
                  <a:srgbClr val="000000"/>
                </a:solidFill>
                <a:latin typeface="Canva Sans"/>
                <a:ea typeface="Canva Sans"/>
                <a:cs typeface="Canva Sans"/>
                <a:sym typeface="Canva Sans"/>
              </a:rPr>
              <a:t> display: flex;</a:t>
            </a:r>
          </a:p>
          <a:p>
            <a:pPr algn="l">
              <a:lnSpc>
                <a:spcPts val="2659"/>
              </a:lnSpc>
            </a:pPr>
            <a:r>
              <a:rPr lang="en-US" sz="1899">
                <a:solidFill>
                  <a:srgbClr val="000000"/>
                </a:solidFill>
                <a:latin typeface="Canva Sans"/>
                <a:ea typeface="Canva Sans"/>
                <a:cs typeface="Canva Sans"/>
                <a:sym typeface="Canva Sans"/>
              </a:rPr>
              <a:t> justify-content: center;</a:t>
            </a:r>
          </a:p>
          <a:p>
            <a:pPr algn="l">
              <a:lnSpc>
                <a:spcPts val="2659"/>
              </a:lnSpc>
            </a:pPr>
            <a:r>
              <a:rPr lang="en-US" sz="1899">
                <a:solidFill>
                  <a:srgbClr val="000000"/>
                </a:solidFill>
                <a:latin typeface="Canva Sans"/>
                <a:ea typeface="Canva Sans"/>
                <a:cs typeface="Canva Sans"/>
                <a:sym typeface="Canva Sans"/>
              </a:rPr>
              <a:t> margin-bottom: 15px;</a:t>
            </a:r>
          </a:p>
          <a:p>
            <a:pPr algn="l">
              <a:lnSpc>
                <a:spcPts val="2659"/>
              </a:lnSpc>
            </a:pPr>
            <a:r>
              <a:rPr lang="en-US" sz="1899">
                <a:solidFill>
                  <a:srgbClr val="000000"/>
                </a:solidFill>
                <a:latin typeface="Canva Sans"/>
                <a:ea typeface="Canva Sans"/>
                <a:cs typeface="Canva Sans"/>
                <a:sym typeface="Canva Sans"/>
              </a:rPr>
              <a:t>}</a:t>
            </a:r>
          </a:p>
          <a:p>
            <a:pPr algn="l">
              <a:lnSpc>
                <a:spcPts val="2659"/>
              </a:lnSpc>
            </a:pPr>
          </a:p>
          <a:p>
            <a:pPr algn="l">
              <a:lnSpc>
                <a:spcPts val="2659"/>
              </a:lnSpc>
            </a:pPr>
            <a:r>
              <a:rPr lang="en-US" sz="1899">
                <a:solidFill>
                  <a:srgbClr val="000000"/>
                </a:solidFill>
                <a:latin typeface="Canva Sans"/>
                <a:ea typeface="Canva Sans"/>
                <a:cs typeface="Canva Sans"/>
                <a:sym typeface="Canva Sans"/>
              </a:rPr>
              <a:t>button {</a:t>
            </a:r>
          </a:p>
          <a:p>
            <a:pPr algn="l">
              <a:lnSpc>
                <a:spcPts val="2659"/>
              </a:lnSpc>
            </a:pPr>
            <a:r>
              <a:rPr lang="en-US" sz="1899">
                <a:solidFill>
                  <a:srgbClr val="000000"/>
                </a:solidFill>
                <a:latin typeface="Canva Sans"/>
                <a:ea typeface="Canva Sans"/>
                <a:cs typeface="Canva Sans"/>
                <a:sym typeface="Canva Sans"/>
              </a:rPr>
              <a:t>    background-color: #ed1703;</a:t>
            </a:r>
          </a:p>
          <a:p>
            <a:pPr algn="l">
              <a:lnSpc>
                <a:spcPts val="2659"/>
              </a:lnSpc>
            </a:pPr>
            <a:r>
              <a:rPr lang="en-US" sz="1899">
                <a:solidFill>
                  <a:srgbClr val="000000"/>
                </a:solidFill>
                <a:latin typeface="Canva Sans"/>
                <a:ea typeface="Canva Sans"/>
                <a:cs typeface="Canva Sans"/>
                <a:sym typeface="Canva Sans"/>
              </a:rPr>
              <a:t>    color: #fff;</a:t>
            </a:r>
          </a:p>
          <a:p>
            <a:pPr algn="l">
              <a:lnSpc>
                <a:spcPts val="2659"/>
              </a:lnSpc>
            </a:pPr>
            <a:r>
              <a:rPr lang="en-US" sz="1899">
                <a:solidFill>
                  <a:srgbClr val="000000"/>
                </a:solidFill>
                <a:latin typeface="Canva Sans"/>
                <a:ea typeface="Canva Sans"/>
                <a:cs typeface="Canva Sans"/>
                <a:sym typeface="Canva Sans"/>
              </a:rPr>
              <a:t>    cursor: pointer;</a:t>
            </a:r>
          </a:p>
          <a:p>
            <a:pPr algn="l">
              <a:lnSpc>
                <a:spcPts val="2659"/>
              </a:lnSpc>
            </a:pPr>
            <a:r>
              <a:rPr lang="en-US" sz="1899">
                <a:solidFill>
                  <a:srgbClr val="000000"/>
                </a:solidFill>
                <a:latin typeface="Canva Sans"/>
                <a:ea typeface="Canva Sans"/>
                <a:cs typeface="Canva Sans"/>
                <a:sym typeface="Canva Sans"/>
              </a:rPr>
              <a:t>}</a:t>
            </a:r>
          </a:p>
          <a:p>
            <a:pPr algn="l">
              <a:lnSpc>
                <a:spcPts val="2659"/>
              </a:lnSpc>
            </a:pPr>
          </a:p>
          <a:p>
            <a:pPr algn="l">
              <a:lnSpc>
                <a:spcPts val="2659"/>
              </a:lnSpc>
            </a:pPr>
            <a:r>
              <a:rPr lang="en-US" sz="1899">
                <a:solidFill>
                  <a:srgbClr val="000000"/>
                </a:solidFill>
                <a:latin typeface="Canva Sans"/>
                <a:ea typeface="Canva Sans"/>
                <a:cs typeface="Canva Sans"/>
                <a:sym typeface="Canva Sans"/>
              </a:rPr>
              <a:t>button:hover {</a:t>
            </a:r>
          </a:p>
          <a:p>
            <a:pPr algn="l">
              <a:lnSpc>
                <a:spcPts val="2659"/>
              </a:lnSpc>
            </a:pPr>
            <a:r>
              <a:rPr lang="en-US" sz="1899">
                <a:solidFill>
                  <a:srgbClr val="000000"/>
                </a:solidFill>
                <a:latin typeface="Canva Sans"/>
                <a:ea typeface="Canva Sans"/>
                <a:cs typeface="Canva Sans"/>
                <a:sym typeface="Canva Sans"/>
              </a:rPr>
              <a:t>    background-color: #45a049;</a:t>
            </a:r>
          </a:p>
          <a:p>
            <a:pPr algn="l">
              <a:lnSpc>
                <a:spcPts val="2659"/>
              </a:lnSpc>
            </a:pPr>
            <a:r>
              <a:rPr lang="en-US" sz="1899">
                <a:solidFill>
                  <a:srgbClr val="000000"/>
                </a:solidFill>
                <a:latin typeface="Canva Sans"/>
                <a:ea typeface="Canva Sans"/>
                <a:cs typeface="Canva Sans"/>
                <a:sym typeface="Canva Sans"/>
              </a:rPr>
              <a:t>}</a:t>
            </a:r>
          </a:p>
          <a:p>
            <a:pPr algn="l">
              <a:lnSpc>
                <a:spcPts val="2659"/>
              </a:lnSpc>
            </a:pPr>
          </a:p>
        </p:txBody>
      </p:sp>
      <p:sp>
        <p:nvSpPr>
          <p:cNvPr name="TextBox 14" id="14"/>
          <p:cNvSpPr txBox="true"/>
          <p:nvPr/>
        </p:nvSpPr>
        <p:spPr>
          <a:xfrm rot="0">
            <a:off x="254066" y="1275533"/>
            <a:ext cx="4432234" cy="7785734"/>
          </a:xfrm>
          <a:prstGeom prst="rect">
            <a:avLst/>
          </a:prstGeom>
        </p:spPr>
        <p:txBody>
          <a:bodyPr anchor="t" rtlCol="false" tIns="0" lIns="0" bIns="0" rIns="0">
            <a:spAutoFit/>
          </a:bodyPr>
          <a:lstStyle/>
          <a:p>
            <a:pPr algn="l">
              <a:lnSpc>
                <a:spcPts val="2940"/>
              </a:lnSpc>
            </a:pPr>
            <a:r>
              <a:rPr lang="en-US" sz="2100">
                <a:solidFill>
                  <a:srgbClr val="000000"/>
                </a:solidFill>
                <a:latin typeface="Canva Sans"/>
                <a:ea typeface="Canva Sans"/>
                <a:cs typeface="Canva Sans"/>
                <a:sym typeface="Canva Sans"/>
              </a:rPr>
              <a:t>body {</a:t>
            </a:r>
          </a:p>
          <a:p>
            <a:pPr algn="l">
              <a:lnSpc>
                <a:spcPts val="2940"/>
              </a:lnSpc>
            </a:pPr>
            <a:r>
              <a:rPr lang="en-US" sz="2100">
                <a:solidFill>
                  <a:srgbClr val="000000"/>
                </a:solidFill>
                <a:latin typeface="Canva Sans"/>
                <a:ea typeface="Canva Sans"/>
                <a:cs typeface="Canva Sans"/>
                <a:sym typeface="Canva Sans"/>
              </a:rPr>
              <a:t> display: flex;</a:t>
            </a:r>
          </a:p>
          <a:p>
            <a:pPr algn="l">
              <a:lnSpc>
                <a:spcPts val="2940"/>
              </a:lnSpc>
            </a:pPr>
            <a:r>
              <a:rPr lang="en-US" sz="2100">
                <a:solidFill>
                  <a:srgbClr val="000000"/>
                </a:solidFill>
                <a:latin typeface="Canva Sans"/>
                <a:ea typeface="Canva Sans"/>
                <a:cs typeface="Canva Sans"/>
                <a:sym typeface="Canva Sans"/>
              </a:rPr>
              <a:t> justify-content: center;</a:t>
            </a:r>
          </a:p>
          <a:p>
            <a:pPr algn="l">
              <a:lnSpc>
                <a:spcPts val="2940"/>
              </a:lnSpc>
            </a:pPr>
            <a:r>
              <a:rPr lang="en-US" sz="2100">
                <a:solidFill>
                  <a:srgbClr val="000000"/>
                </a:solidFill>
                <a:latin typeface="Canva Sans"/>
                <a:ea typeface="Canva Sans"/>
                <a:cs typeface="Canva Sans"/>
                <a:sym typeface="Canva Sans"/>
              </a:rPr>
              <a:t> align-items: center;</a:t>
            </a:r>
          </a:p>
          <a:p>
            <a:pPr algn="l">
              <a:lnSpc>
                <a:spcPts val="2940"/>
              </a:lnSpc>
            </a:pPr>
            <a:r>
              <a:rPr lang="en-US" sz="2100">
                <a:solidFill>
                  <a:srgbClr val="000000"/>
                </a:solidFill>
                <a:latin typeface="Canva Sans"/>
                <a:ea typeface="Canva Sans"/>
                <a:cs typeface="Canva Sans"/>
                <a:sym typeface="Canva Sans"/>
              </a:rPr>
              <a:t> height: 100vh;</a:t>
            </a:r>
          </a:p>
          <a:p>
            <a:pPr algn="l">
              <a:lnSpc>
                <a:spcPts val="2940"/>
              </a:lnSpc>
            </a:pPr>
            <a:r>
              <a:rPr lang="en-US" sz="2100">
                <a:solidFill>
                  <a:srgbClr val="000000"/>
                </a:solidFill>
                <a:latin typeface="Canva Sans"/>
                <a:ea typeface="Canva Sans"/>
                <a:cs typeface="Canva Sans"/>
                <a:sym typeface="Canva Sans"/>
              </a:rPr>
              <a:t> background-color: #f4f4f4;</a:t>
            </a:r>
          </a:p>
          <a:p>
            <a:pPr algn="l">
              <a:lnSpc>
                <a:spcPts val="2940"/>
              </a:lnSpc>
            </a:pPr>
            <a:r>
              <a:rPr lang="en-US" sz="2100">
                <a:solidFill>
                  <a:srgbClr val="000000"/>
                </a:solidFill>
                <a:latin typeface="Canva Sans"/>
                <a:ea typeface="Canva Sans"/>
                <a:cs typeface="Canva Sans"/>
                <a:sym typeface="Canva Sans"/>
              </a:rPr>
              <a:t> font-family: Arial, sans-serif;</a:t>
            </a:r>
          </a:p>
          <a:p>
            <a:pPr algn="l">
              <a:lnSpc>
                <a:spcPts val="2940"/>
              </a:lnSpc>
            </a:pPr>
            <a:r>
              <a:rPr lang="en-US" sz="2100">
                <a:solidFill>
                  <a:srgbClr val="000000"/>
                </a:solidFill>
                <a:latin typeface="Canva Sans"/>
                <a:ea typeface="Canva Sans"/>
                <a:cs typeface="Canva Sans"/>
                <a:sym typeface="Canva Sans"/>
              </a:rPr>
              <a:t>}</a:t>
            </a:r>
          </a:p>
          <a:p>
            <a:pPr algn="l">
              <a:lnSpc>
                <a:spcPts val="2940"/>
              </a:lnSpc>
            </a:pPr>
            <a:r>
              <a:rPr lang="en-US" sz="2100">
                <a:solidFill>
                  <a:srgbClr val="000000"/>
                </a:solidFill>
                <a:latin typeface="Canva Sans"/>
                <a:ea typeface="Canva Sans"/>
                <a:cs typeface="Canva Sans"/>
                <a:sym typeface="Canva Sans"/>
              </a:rPr>
              <a:t>fieldset {</a:t>
            </a:r>
          </a:p>
          <a:p>
            <a:pPr algn="l">
              <a:lnSpc>
                <a:spcPts val="2940"/>
              </a:lnSpc>
            </a:pPr>
            <a:r>
              <a:rPr lang="en-US" sz="2100">
                <a:solidFill>
                  <a:srgbClr val="000000"/>
                </a:solidFill>
                <a:latin typeface="Canva Sans"/>
                <a:ea typeface="Canva Sans"/>
                <a:cs typeface="Canva Sans"/>
                <a:sym typeface="Canva Sans"/>
              </a:rPr>
              <a:t> padding: 20px;</a:t>
            </a:r>
          </a:p>
          <a:p>
            <a:pPr algn="l">
              <a:lnSpc>
                <a:spcPts val="2940"/>
              </a:lnSpc>
            </a:pPr>
            <a:r>
              <a:rPr lang="en-US" sz="2100">
                <a:solidFill>
                  <a:srgbClr val="000000"/>
                </a:solidFill>
                <a:latin typeface="Canva Sans"/>
                <a:ea typeface="Canva Sans"/>
                <a:cs typeface="Canva Sans"/>
                <a:sym typeface="Canva Sans"/>
              </a:rPr>
              <a:t> background-color: white;</a:t>
            </a:r>
          </a:p>
          <a:p>
            <a:pPr algn="l">
              <a:lnSpc>
                <a:spcPts val="2940"/>
              </a:lnSpc>
            </a:pPr>
            <a:r>
              <a:rPr lang="en-US" sz="2100">
                <a:solidFill>
                  <a:srgbClr val="000000"/>
                </a:solidFill>
                <a:latin typeface="Canva Sans"/>
                <a:ea typeface="Canva Sans"/>
                <a:cs typeface="Canva Sans"/>
                <a:sym typeface="Canva Sans"/>
              </a:rPr>
              <a:t> border-radius: 8px;</a:t>
            </a:r>
          </a:p>
          <a:p>
            <a:pPr algn="l">
              <a:lnSpc>
                <a:spcPts val="2940"/>
              </a:lnSpc>
            </a:pPr>
            <a:r>
              <a:rPr lang="en-US" sz="2100">
                <a:solidFill>
                  <a:srgbClr val="000000"/>
                </a:solidFill>
                <a:latin typeface="Canva Sans"/>
                <a:ea typeface="Canva Sans"/>
                <a:cs typeface="Canva Sans"/>
                <a:sym typeface="Canva Sans"/>
              </a:rPr>
              <a:t> width: 300px;</a:t>
            </a:r>
          </a:p>
          <a:p>
            <a:pPr algn="l">
              <a:lnSpc>
                <a:spcPts val="2940"/>
              </a:lnSpc>
            </a:pPr>
            <a:r>
              <a:rPr lang="en-US" sz="2100">
                <a:solidFill>
                  <a:srgbClr val="000000"/>
                </a:solidFill>
                <a:latin typeface="Canva Sans"/>
                <a:ea typeface="Canva Sans"/>
                <a:cs typeface="Canva Sans"/>
                <a:sym typeface="Canva Sans"/>
              </a:rPr>
              <a:t>}</a:t>
            </a:r>
          </a:p>
          <a:p>
            <a:pPr algn="l">
              <a:lnSpc>
                <a:spcPts val="2940"/>
              </a:lnSpc>
            </a:pPr>
            <a:r>
              <a:rPr lang="en-US" sz="2100">
                <a:solidFill>
                  <a:srgbClr val="000000"/>
                </a:solidFill>
                <a:latin typeface="Canva Sans"/>
                <a:ea typeface="Canva Sans"/>
                <a:cs typeface="Canva Sans"/>
                <a:sym typeface="Canva Sans"/>
              </a:rPr>
              <a:t>input, button {</a:t>
            </a:r>
          </a:p>
          <a:p>
            <a:pPr algn="l">
              <a:lnSpc>
                <a:spcPts val="2940"/>
              </a:lnSpc>
            </a:pPr>
            <a:r>
              <a:rPr lang="en-US" sz="2100">
                <a:solidFill>
                  <a:srgbClr val="000000"/>
                </a:solidFill>
                <a:latin typeface="Canva Sans"/>
                <a:ea typeface="Canva Sans"/>
                <a:cs typeface="Canva Sans"/>
                <a:sym typeface="Canva Sans"/>
              </a:rPr>
              <a:t> width: 100%;</a:t>
            </a:r>
          </a:p>
          <a:p>
            <a:pPr algn="l">
              <a:lnSpc>
                <a:spcPts val="2940"/>
              </a:lnSpc>
            </a:pPr>
            <a:r>
              <a:rPr lang="en-US" sz="2100">
                <a:solidFill>
                  <a:srgbClr val="000000"/>
                </a:solidFill>
                <a:latin typeface="Canva Sans"/>
                <a:ea typeface="Canva Sans"/>
                <a:cs typeface="Canva Sans"/>
                <a:sym typeface="Canva Sans"/>
              </a:rPr>
              <a:t> padding: 10px;</a:t>
            </a:r>
          </a:p>
          <a:p>
            <a:pPr algn="l">
              <a:lnSpc>
                <a:spcPts val="2940"/>
              </a:lnSpc>
            </a:pPr>
            <a:r>
              <a:rPr lang="en-US" sz="2100">
                <a:solidFill>
                  <a:srgbClr val="000000"/>
                </a:solidFill>
                <a:latin typeface="Canva Sans"/>
                <a:ea typeface="Canva Sans"/>
                <a:cs typeface="Canva Sans"/>
                <a:sym typeface="Canva Sans"/>
              </a:rPr>
              <a:t> margin-bottom: 15px;</a:t>
            </a:r>
          </a:p>
          <a:p>
            <a:pPr algn="l">
              <a:lnSpc>
                <a:spcPts val="2940"/>
              </a:lnSpc>
            </a:pPr>
            <a:r>
              <a:rPr lang="en-US" sz="2100">
                <a:solidFill>
                  <a:srgbClr val="000000"/>
                </a:solidFill>
                <a:latin typeface="Canva Sans"/>
                <a:ea typeface="Canva Sans"/>
                <a:cs typeface="Canva Sans"/>
                <a:sym typeface="Canva Sans"/>
              </a:rPr>
              <a:t> border-radius: 5px;</a:t>
            </a:r>
          </a:p>
          <a:p>
            <a:pPr algn="l">
              <a:lnSpc>
                <a:spcPts val="2940"/>
              </a:lnSpc>
            </a:pPr>
            <a:r>
              <a:rPr lang="en-US" sz="2100">
                <a:solidFill>
                  <a:srgbClr val="000000"/>
                </a:solidFill>
                <a:latin typeface="Canva Sans"/>
                <a:ea typeface="Canva Sans"/>
                <a:cs typeface="Canva Sans"/>
                <a:sym typeface="Canva Sans"/>
              </a:rPr>
              <a:t> border: 1px solid #ccc;</a:t>
            </a:r>
          </a:p>
          <a:p>
            <a:pPr algn="l">
              <a:lnSpc>
                <a:spcPts val="2940"/>
              </a:lnSpc>
            </a:pPr>
            <a:r>
              <a:rPr lang="en-US" sz="2100">
                <a:solidFill>
                  <a:srgbClr val="000000"/>
                </a:solidFill>
                <a:latin typeface="Canva Sans"/>
                <a:ea typeface="Canva Sans"/>
                <a:cs typeface="Canva Sans"/>
                <a:sym typeface="Canva Sans"/>
              </a:rPr>
              <a:t>}</a:t>
            </a:r>
          </a:p>
        </p:txBody>
      </p:sp>
      <p:sp>
        <p:nvSpPr>
          <p:cNvPr name="TextBox 15" id="15"/>
          <p:cNvSpPr txBox="true"/>
          <p:nvPr/>
        </p:nvSpPr>
        <p:spPr>
          <a:xfrm rot="0">
            <a:off x="4117467" y="569413"/>
            <a:ext cx="6236617"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Before css:</a:t>
            </a:r>
          </a:p>
        </p:txBody>
      </p:sp>
      <p:sp>
        <p:nvSpPr>
          <p:cNvPr name="TextBox 16" id="16"/>
          <p:cNvSpPr txBox="true"/>
          <p:nvPr/>
        </p:nvSpPr>
        <p:spPr>
          <a:xfrm rot="0">
            <a:off x="9466745" y="2480956"/>
            <a:ext cx="6236617"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After css: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Freeform 2" id="2"/>
          <p:cNvSpPr/>
          <p:nvPr/>
        </p:nvSpPr>
        <p:spPr>
          <a:xfrm flipH="false" flipV="false" rot="0">
            <a:off x="11458186" y="3771641"/>
            <a:ext cx="6829814" cy="5486659"/>
          </a:xfrm>
          <a:custGeom>
            <a:avLst/>
            <a:gdLst/>
            <a:ahLst/>
            <a:cxnLst/>
            <a:rect r="r" b="b" t="t" l="l"/>
            <a:pathLst>
              <a:path h="5486659" w="6829814">
                <a:moveTo>
                  <a:pt x="0" y="0"/>
                </a:moveTo>
                <a:lnTo>
                  <a:pt x="6829814" y="0"/>
                </a:lnTo>
                <a:lnTo>
                  <a:pt x="6829814" y="5486659"/>
                </a:lnTo>
                <a:lnTo>
                  <a:pt x="0" y="5486659"/>
                </a:lnTo>
                <a:lnTo>
                  <a:pt x="0" y="0"/>
                </a:lnTo>
                <a:close/>
              </a:path>
            </a:pathLst>
          </a:custGeom>
          <a:blipFill>
            <a:blip r:embed="rId2"/>
            <a:stretch>
              <a:fillRect l="0" t="0" r="0" b="0"/>
            </a:stretch>
          </a:blipFill>
        </p:spPr>
      </p:sp>
      <p:sp>
        <p:nvSpPr>
          <p:cNvPr name="TextBox 3" id="3"/>
          <p:cNvSpPr txBox="true"/>
          <p:nvPr/>
        </p:nvSpPr>
        <p:spPr>
          <a:xfrm rot="0">
            <a:off x="7041040" y="-171450"/>
            <a:ext cx="3532584"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Task 3</a:t>
            </a:r>
          </a:p>
        </p:txBody>
      </p:sp>
      <p:sp>
        <p:nvSpPr>
          <p:cNvPr name="TextBox 4" id="4"/>
          <p:cNvSpPr txBox="true"/>
          <p:nvPr/>
        </p:nvSpPr>
        <p:spPr>
          <a:xfrm rot="0">
            <a:off x="5327038" y="1228772"/>
            <a:ext cx="6960587"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Added Media Query</a:t>
            </a:r>
          </a:p>
        </p:txBody>
      </p:sp>
      <p:sp>
        <p:nvSpPr>
          <p:cNvPr name="TextBox 5" id="5"/>
          <p:cNvSpPr txBox="true"/>
          <p:nvPr/>
        </p:nvSpPr>
        <p:spPr>
          <a:xfrm rot="0">
            <a:off x="1028700" y="3300764"/>
            <a:ext cx="15152160" cy="5886441"/>
          </a:xfrm>
          <a:prstGeom prst="rect">
            <a:avLst/>
          </a:prstGeom>
        </p:spPr>
        <p:txBody>
          <a:bodyPr anchor="t" rtlCol="false" tIns="0" lIns="0" bIns="0" rIns="0">
            <a:spAutoFit/>
          </a:bodyPr>
          <a:lstStyle/>
          <a:p>
            <a:pPr algn="l">
              <a:lnSpc>
                <a:spcPts val="3353"/>
              </a:lnSpc>
            </a:pPr>
            <a:r>
              <a:rPr lang="en-US" sz="2395">
                <a:solidFill>
                  <a:srgbClr val="000000"/>
                </a:solidFill>
                <a:latin typeface="Canva Sans"/>
                <a:ea typeface="Canva Sans"/>
                <a:cs typeface="Canva Sans"/>
                <a:sym typeface="Canva Sans"/>
              </a:rPr>
              <a:t>1. Extra Small Devices (Phones, Portrait mode)  </a:t>
            </a:r>
          </a:p>
          <a:p>
            <a:pPr algn="l">
              <a:lnSpc>
                <a:spcPts val="3353"/>
              </a:lnSpc>
            </a:pPr>
            <a:r>
              <a:rPr lang="en-US" sz="2395">
                <a:solidFill>
                  <a:srgbClr val="000000"/>
                </a:solidFill>
                <a:latin typeface="Canva Sans"/>
                <a:ea typeface="Canva Sans"/>
                <a:cs typeface="Canva Sans"/>
                <a:sym typeface="Canva Sans"/>
              </a:rPr>
              <a:t>   - Example: `@media (max-width: 480px) { }`</a:t>
            </a:r>
          </a:p>
          <a:p>
            <a:pPr algn="l">
              <a:lnSpc>
                <a:spcPts val="3353"/>
              </a:lnSpc>
            </a:pPr>
          </a:p>
          <a:p>
            <a:pPr algn="l">
              <a:lnSpc>
                <a:spcPts val="3353"/>
              </a:lnSpc>
            </a:pPr>
            <a:r>
              <a:rPr lang="en-US" sz="2395">
                <a:solidFill>
                  <a:srgbClr val="000000"/>
                </a:solidFill>
                <a:latin typeface="Canva Sans"/>
                <a:ea typeface="Canva Sans"/>
                <a:cs typeface="Canva Sans"/>
                <a:sym typeface="Canva Sans"/>
              </a:rPr>
              <a:t>2. Small Devices (Phones, Landscape mode)  </a:t>
            </a:r>
          </a:p>
          <a:p>
            <a:pPr algn="l">
              <a:lnSpc>
                <a:spcPts val="3353"/>
              </a:lnSpc>
            </a:pPr>
            <a:r>
              <a:rPr lang="en-US" sz="2395">
                <a:solidFill>
                  <a:srgbClr val="000000"/>
                </a:solidFill>
                <a:latin typeface="Canva Sans"/>
                <a:ea typeface="Canva Sans"/>
                <a:cs typeface="Canva Sans"/>
                <a:sym typeface="Canva Sans"/>
              </a:rPr>
              <a:t>   - Example: `@media (min-width: 481px) and (max-width: 768px) { }`</a:t>
            </a:r>
          </a:p>
          <a:p>
            <a:pPr algn="l">
              <a:lnSpc>
                <a:spcPts val="3353"/>
              </a:lnSpc>
            </a:pPr>
          </a:p>
          <a:p>
            <a:pPr algn="l">
              <a:lnSpc>
                <a:spcPts val="3353"/>
              </a:lnSpc>
            </a:pPr>
            <a:r>
              <a:rPr lang="en-US" sz="2395">
                <a:solidFill>
                  <a:srgbClr val="000000"/>
                </a:solidFill>
                <a:latin typeface="Canva Sans"/>
                <a:ea typeface="Canva Sans"/>
                <a:cs typeface="Canva Sans"/>
                <a:sym typeface="Canva Sans"/>
              </a:rPr>
              <a:t>3. Medium Devices (Tablets, Portrait and Landscape mode)  </a:t>
            </a:r>
          </a:p>
          <a:p>
            <a:pPr algn="l">
              <a:lnSpc>
                <a:spcPts val="3353"/>
              </a:lnSpc>
            </a:pPr>
            <a:r>
              <a:rPr lang="en-US" sz="2395">
                <a:solidFill>
                  <a:srgbClr val="000000"/>
                </a:solidFill>
                <a:latin typeface="Canva Sans"/>
                <a:ea typeface="Canva Sans"/>
                <a:cs typeface="Canva Sans"/>
                <a:sym typeface="Canva Sans"/>
              </a:rPr>
              <a:t>   - Example: `@media (min-width: 769px) and (max-width: 1024px) { }`</a:t>
            </a:r>
          </a:p>
          <a:p>
            <a:pPr algn="l">
              <a:lnSpc>
                <a:spcPts val="3353"/>
              </a:lnSpc>
            </a:pPr>
          </a:p>
          <a:p>
            <a:pPr algn="l">
              <a:lnSpc>
                <a:spcPts val="3353"/>
              </a:lnSpc>
            </a:pPr>
            <a:r>
              <a:rPr lang="en-US" sz="2395">
                <a:solidFill>
                  <a:srgbClr val="000000"/>
                </a:solidFill>
                <a:latin typeface="Canva Sans"/>
                <a:ea typeface="Canva Sans"/>
                <a:cs typeface="Canva Sans"/>
                <a:sym typeface="Canva Sans"/>
              </a:rPr>
              <a:t>4. Large Devices (Laptops and Small Desktops)  </a:t>
            </a:r>
          </a:p>
          <a:p>
            <a:pPr algn="l">
              <a:lnSpc>
                <a:spcPts val="3353"/>
              </a:lnSpc>
            </a:pPr>
            <a:r>
              <a:rPr lang="en-US" sz="2395">
                <a:solidFill>
                  <a:srgbClr val="000000"/>
                </a:solidFill>
                <a:latin typeface="Canva Sans"/>
                <a:ea typeface="Canva Sans"/>
                <a:cs typeface="Canva Sans"/>
                <a:sym typeface="Canva Sans"/>
              </a:rPr>
              <a:t>   - Example: `@media (min-width: 1025px) and (max-width: 1200px) { }`</a:t>
            </a:r>
          </a:p>
          <a:p>
            <a:pPr algn="l">
              <a:lnSpc>
                <a:spcPts val="3353"/>
              </a:lnSpc>
            </a:pPr>
          </a:p>
          <a:p>
            <a:pPr algn="l">
              <a:lnSpc>
                <a:spcPts val="3353"/>
              </a:lnSpc>
            </a:pPr>
            <a:r>
              <a:rPr lang="en-US" sz="2395">
                <a:solidFill>
                  <a:srgbClr val="000000"/>
                </a:solidFill>
                <a:latin typeface="Canva Sans"/>
                <a:ea typeface="Canva Sans"/>
                <a:cs typeface="Canva Sans"/>
                <a:sym typeface="Canva Sans"/>
              </a:rPr>
              <a:t>5. Extra Large Devices (Large Desktops and TVs)  </a:t>
            </a:r>
          </a:p>
          <a:p>
            <a:pPr algn="l">
              <a:lnSpc>
                <a:spcPts val="3353"/>
              </a:lnSpc>
            </a:pPr>
            <a:r>
              <a:rPr lang="en-US" sz="2395">
                <a:solidFill>
                  <a:srgbClr val="000000"/>
                </a:solidFill>
                <a:latin typeface="Canva Sans"/>
                <a:ea typeface="Canva Sans"/>
                <a:cs typeface="Canva Sans"/>
                <a:sym typeface="Canva Sans"/>
              </a:rPr>
              <a:t>   - Example: `@media (min-width: 1201px) { }`</a:t>
            </a:r>
          </a:p>
        </p:txBody>
      </p:sp>
      <p:sp>
        <p:nvSpPr>
          <p:cNvPr name="TextBox 6" id="6"/>
          <p:cNvSpPr txBox="true"/>
          <p:nvPr/>
        </p:nvSpPr>
        <p:spPr>
          <a:xfrm rot="0">
            <a:off x="1028700" y="2039667"/>
            <a:ext cx="3538736"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Few Types: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Freeform 2" id="2"/>
          <p:cNvSpPr/>
          <p:nvPr/>
        </p:nvSpPr>
        <p:spPr>
          <a:xfrm flipH="false" flipV="false" rot="0">
            <a:off x="226845" y="6484983"/>
            <a:ext cx="5263688" cy="1654752"/>
          </a:xfrm>
          <a:custGeom>
            <a:avLst/>
            <a:gdLst/>
            <a:ahLst/>
            <a:cxnLst/>
            <a:rect r="r" b="b" t="t" l="l"/>
            <a:pathLst>
              <a:path h="1654752" w="5263688">
                <a:moveTo>
                  <a:pt x="0" y="0"/>
                </a:moveTo>
                <a:lnTo>
                  <a:pt x="5263687" y="0"/>
                </a:lnTo>
                <a:lnTo>
                  <a:pt x="5263687" y="1654752"/>
                </a:lnTo>
                <a:lnTo>
                  <a:pt x="0" y="1654752"/>
                </a:lnTo>
                <a:lnTo>
                  <a:pt x="0" y="0"/>
                </a:lnTo>
                <a:close/>
              </a:path>
            </a:pathLst>
          </a:custGeom>
          <a:blipFill>
            <a:blip r:embed="rId2"/>
            <a:stretch>
              <a:fillRect l="0" t="0" r="0" b="0"/>
            </a:stretch>
          </a:blipFill>
        </p:spPr>
      </p:sp>
      <p:sp>
        <p:nvSpPr>
          <p:cNvPr name="Freeform 3" id="3"/>
          <p:cNvSpPr/>
          <p:nvPr/>
        </p:nvSpPr>
        <p:spPr>
          <a:xfrm flipH="false" flipV="false" rot="0">
            <a:off x="226845" y="8458042"/>
            <a:ext cx="5263688" cy="1562022"/>
          </a:xfrm>
          <a:custGeom>
            <a:avLst/>
            <a:gdLst/>
            <a:ahLst/>
            <a:cxnLst/>
            <a:rect r="r" b="b" t="t" l="l"/>
            <a:pathLst>
              <a:path h="1562022" w="5263688">
                <a:moveTo>
                  <a:pt x="0" y="0"/>
                </a:moveTo>
                <a:lnTo>
                  <a:pt x="5263687" y="0"/>
                </a:lnTo>
                <a:lnTo>
                  <a:pt x="5263687" y="1562022"/>
                </a:lnTo>
                <a:lnTo>
                  <a:pt x="0" y="1562022"/>
                </a:lnTo>
                <a:lnTo>
                  <a:pt x="0" y="0"/>
                </a:lnTo>
                <a:close/>
              </a:path>
            </a:pathLst>
          </a:custGeom>
          <a:blipFill>
            <a:blip r:embed="rId3"/>
            <a:stretch>
              <a:fillRect l="0" t="0" r="0" b="0"/>
            </a:stretch>
          </a:blipFill>
        </p:spPr>
      </p:sp>
      <p:sp>
        <p:nvSpPr>
          <p:cNvPr name="TextBox 4" id="4"/>
          <p:cNvSpPr txBox="true"/>
          <p:nvPr/>
        </p:nvSpPr>
        <p:spPr>
          <a:xfrm rot="0">
            <a:off x="7022784" y="-171450"/>
            <a:ext cx="3569097"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Task 4</a:t>
            </a:r>
          </a:p>
        </p:txBody>
      </p:sp>
      <p:sp>
        <p:nvSpPr>
          <p:cNvPr name="TextBox 5" id="5"/>
          <p:cNvSpPr txBox="true"/>
          <p:nvPr/>
        </p:nvSpPr>
        <p:spPr>
          <a:xfrm rot="0">
            <a:off x="0" y="1299844"/>
            <a:ext cx="10289858" cy="887095"/>
          </a:xfrm>
          <a:prstGeom prst="rect">
            <a:avLst/>
          </a:prstGeom>
        </p:spPr>
        <p:txBody>
          <a:bodyPr anchor="t" rtlCol="false" tIns="0" lIns="0" bIns="0" rIns="0">
            <a:spAutoFit/>
          </a:bodyPr>
          <a:lstStyle/>
          <a:p>
            <a:pPr algn="l">
              <a:lnSpc>
                <a:spcPts val="7279"/>
              </a:lnSpc>
            </a:pPr>
            <a:r>
              <a:rPr lang="en-US" sz="5199" b="true">
                <a:solidFill>
                  <a:srgbClr val="000000"/>
                </a:solidFill>
                <a:latin typeface="Canva Sans Bold"/>
                <a:ea typeface="Canva Sans Bold"/>
                <a:cs typeface="Canva Sans Bold"/>
                <a:sym typeface="Canva Sans Bold"/>
              </a:rPr>
              <a:t>Javascript Introduction</a:t>
            </a:r>
          </a:p>
        </p:txBody>
      </p:sp>
      <p:sp>
        <p:nvSpPr>
          <p:cNvPr name="TextBox 6" id="6"/>
          <p:cNvSpPr txBox="true"/>
          <p:nvPr/>
        </p:nvSpPr>
        <p:spPr>
          <a:xfrm rot="0">
            <a:off x="8563409" y="1863407"/>
            <a:ext cx="6085880" cy="580390"/>
          </a:xfrm>
          <a:prstGeom prst="rect">
            <a:avLst/>
          </a:prstGeom>
        </p:spPr>
        <p:txBody>
          <a:bodyPr anchor="t" rtlCol="false" tIns="0" lIns="0" bIns="0" rIns="0">
            <a:spAutoFit/>
          </a:bodyPr>
          <a:lstStyle/>
          <a:p>
            <a:pPr algn="ctr">
              <a:lnSpc>
                <a:spcPts val="4759"/>
              </a:lnSpc>
            </a:pPr>
            <a:r>
              <a:rPr lang="en-US" sz="3399" b="true">
                <a:solidFill>
                  <a:srgbClr val="0CC0DF"/>
                </a:solidFill>
                <a:latin typeface="Canva Sans Bold"/>
                <a:ea typeface="Canva Sans Bold"/>
                <a:cs typeface="Canva Sans Bold"/>
                <a:sym typeface="Canva Sans Bold"/>
              </a:rPr>
              <a:t>File Upload Condition Added</a:t>
            </a:r>
          </a:p>
        </p:txBody>
      </p:sp>
      <p:sp>
        <p:nvSpPr>
          <p:cNvPr name="TextBox 7" id="7"/>
          <p:cNvSpPr txBox="true"/>
          <p:nvPr/>
        </p:nvSpPr>
        <p:spPr>
          <a:xfrm rot="0">
            <a:off x="0" y="3919855"/>
            <a:ext cx="7561615" cy="3334251"/>
          </a:xfrm>
          <a:prstGeom prst="rect">
            <a:avLst/>
          </a:prstGeom>
        </p:spPr>
        <p:txBody>
          <a:bodyPr anchor="t" rtlCol="false" tIns="0" lIns="0" bIns="0" rIns="0">
            <a:spAutoFit/>
          </a:bodyPr>
          <a:lstStyle/>
          <a:p>
            <a:pPr algn="l">
              <a:lnSpc>
                <a:spcPts val="4426"/>
              </a:lnSpc>
            </a:pPr>
            <a:r>
              <a:rPr lang="en-US" sz="3161" b="true">
                <a:solidFill>
                  <a:srgbClr val="000000"/>
                </a:solidFill>
                <a:latin typeface="Canva Sans Bold"/>
                <a:ea typeface="Canva Sans Bold"/>
                <a:cs typeface="Canva Sans Bold"/>
                <a:sym typeface="Canva Sans Bold"/>
              </a:rPr>
              <a:t> HTML: </a:t>
            </a:r>
          </a:p>
          <a:p>
            <a:pPr algn="l">
              <a:lnSpc>
                <a:spcPts val="4426"/>
              </a:lnSpc>
            </a:pPr>
            <a:r>
              <a:rPr lang="en-US" sz="3161">
                <a:solidFill>
                  <a:srgbClr val="000000"/>
                </a:solidFill>
                <a:latin typeface="Canva Sans"/>
                <a:ea typeface="Canva Sans"/>
                <a:cs typeface="Canva Sans"/>
                <a:sym typeface="Canva Sans"/>
              </a:rPr>
              <a:t>      &lt;label&gt;File Upload&lt;/label&gt;</a:t>
            </a:r>
          </a:p>
          <a:p>
            <a:pPr algn="l">
              <a:lnSpc>
                <a:spcPts val="4426"/>
              </a:lnSpc>
            </a:pPr>
            <a:r>
              <a:rPr lang="en-US" sz="3161">
                <a:solidFill>
                  <a:srgbClr val="000000"/>
                </a:solidFill>
                <a:latin typeface="Canva Sans"/>
                <a:ea typeface="Canva Sans"/>
                <a:cs typeface="Canva Sans"/>
                <a:sym typeface="Canva Sans"/>
              </a:rPr>
              <a:t>      &lt;input type="file" id="fileload" onchange="max_size(this)"&gt;</a:t>
            </a:r>
          </a:p>
          <a:p>
            <a:pPr algn="l">
              <a:lnSpc>
                <a:spcPts val="4426"/>
              </a:lnSpc>
            </a:pPr>
          </a:p>
          <a:p>
            <a:pPr algn="l">
              <a:lnSpc>
                <a:spcPts val="4426"/>
              </a:lnSpc>
            </a:pPr>
          </a:p>
        </p:txBody>
      </p:sp>
      <p:sp>
        <p:nvSpPr>
          <p:cNvPr name="TextBox 8" id="8"/>
          <p:cNvSpPr txBox="true"/>
          <p:nvPr/>
        </p:nvSpPr>
        <p:spPr>
          <a:xfrm rot="0">
            <a:off x="8613564" y="2530566"/>
            <a:ext cx="8645736" cy="7870734"/>
          </a:xfrm>
          <a:prstGeom prst="rect">
            <a:avLst/>
          </a:prstGeom>
        </p:spPr>
        <p:txBody>
          <a:bodyPr anchor="t" rtlCol="false" tIns="0" lIns="0" bIns="0" rIns="0">
            <a:spAutoFit/>
          </a:bodyPr>
          <a:lstStyle/>
          <a:p>
            <a:pPr algn="l">
              <a:lnSpc>
                <a:spcPts val="2779"/>
              </a:lnSpc>
            </a:pPr>
            <a:r>
              <a:rPr lang="en-US" sz="1985">
                <a:solidFill>
                  <a:srgbClr val="000000"/>
                </a:solidFill>
                <a:latin typeface="Canva Sans"/>
                <a:ea typeface="Canva Sans"/>
                <a:cs typeface="Canva Sans"/>
                <a:sym typeface="Canva Sans"/>
              </a:rPr>
              <a:t>function max_size(input) {</a:t>
            </a:r>
          </a:p>
          <a:p>
            <a:pPr algn="l">
              <a:lnSpc>
                <a:spcPts val="2779"/>
              </a:lnSpc>
            </a:pPr>
            <a:r>
              <a:rPr lang="en-US" sz="1985">
                <a:solidFill>
                  <a:srgbClr val="000000"/>
                </a:solidFill>
                <a:latin typeface="Canva Sans"/>
                <a:ea typeface="Canva Sans"/>
                <a:cs typeface="Canva Sans"/>
                <a:sym typeface="Canva Sans"/>
              </a:rPr>
              <a:t>  const max = 2 * 1024 * 1024; // 3 MB in bytes</a:t>
            </a:r>
          </a:p>
          <a:p>
            <a:pPr algn="l">
              <a:lnSpc>
                <a:spcPts val="2779"/>
              </a:lnSpc>
            </a:pPr>
            <a:r>
              <a:rPr lang="en-US" sz="1985">
                <a:solidFill>
                  <a:srgbClr val="000000"/>
                </a:solidFill>
                <a:latin typeface="Canva Sans"/>
                <a:ea typeface="Canva Sans"/>
                <a:cs typeface="Canva Sans"/>
                <a:sym typeface="Canva Sans"/>
              </a:rPr>
              <a:t>  const file = input.files[0];</a:t>
            </a:r>
          </a:p>
          <a:p>
            <a:pPr algn="l">
              <a:lnSpc>
                <a:spcPts val="2779"/>
              </a:lnSpc>
            </a:pPr>
          </a:p>
          <a:p>
            <a:pPr algn="l">
              <a:lnSpc>
                <a:spcPts val="2779"/>
              </a:lnSpc>
            </a:pPr>
            <a:r>
              <a:rPr lang="en-US" sz="1985">
                <a:solidFill>
                  <a:srgbClr val="000000"/>
                </a:solidFill>
                <a:latin typeface="Canva Sans"/>
                <a:ea typeface="Canva Sans"/>
                <a:cs typeface="Canva Sans"/>
                <a:sym typeface="Canva Sans"/>
              </a:rPr>
              <a:t>  if (file) {</a:t>
            </a:r>
          </a:p>
          <a:p>
            <a:pPr algn="l">
              <a:lnSpc>
                <a:spcPts val="2779"/>
              </a:lnSpc>
            </a:pPr>
            <a:r>
              <a:rPr lang="en-US" sz="1985">
                <a:solidFill>
                  <a:srgbClr val="000000"/>
                </a:solidFill>
                <a:latin typeface="Canva Sans"/>
                <a:ea typeface="Canva Sans"/>
                <a:cs typeface="Canva Sans"/>
                <a:sym typeface="Canva Sans"/>
              </a:rPr>
              <a:t>    // Check file size</a:t>
            </a:r>
          </a:p>
          <a:p>
            <a:pPr algn="l">
              <a:lnSpc>
                <a:spcPts val="2779"/>
              </a:lnSpc>
            </a:pPr>
            <a:r>
              <a:rPr lang="en-US" sz="1985">
                <a:solidFill>
                  <a:srgbClr val="000000"/>
                </a:solidFill>
                <a:latin typeface="Canva Sans"/>
                <a:ea typeface="Canva Sans"/>
                <a:cs typeface="Canva Sans"/>
                <a:sym typeface="Canva Sans"/>
              </a:rPr>
              <a:t>    if (file.size &gt; max) {</a:t>
            </a:r>
          </a:p>
          <a:p>
            <a:pPr algn="l">
              <a:lnSpc>
                <a:spcPts val="2779"/>
              </a:lnSpc>
            </a:pPr>
            <a:r>
              <a:rPr lang="en-US" sz="1985">
                <a:solidFill>
                  <a:srgbClr val="000000"/>
                </a:solidFill>
                <a:latin typeface="Canva Sans"/>
                <a:ea typeface="Canva Sans"/>
                <a:cs typeface="Canva Sans"/>
                <a:sym typeface="Canva Sans"/>
              </a:rPr>
              <a:t>      alert("Maximum limit is 2MB.");</a:t>
            </a:r>
          </a:p>
          <a:p>
            <a:pPr algn="l">
              <a:lnSpc>
                <a:spcPts val="2779"/>
              </a:lnSpc>
            </a:pPr>
            <a:r>
              <a:rPr lang="en-US" sz="1985">
                <a:solidFill>
                  <a:srgbClr val="000000"/>
                </a:solidFill>
                <a:latin typeface="Canva Sans"/>
                <a:ea typeface="Canva Sans"/>
                <a:cs typeface="Canva Sans"/>
                <a:sym typeface="Canva Sans"/>
              </a:rPr>
              <a:t>      console.log("File size exceeds 3MB limit.");</a:t>
            </a:r>
          </a:p>
          <a:p>
            <a:pPr algn="l">
              <a:lnSpc>
                <a:spcPts val="2779"/>
              </a:lnSpc>
            </a:pPr>
            <a:r>
              <a:rPr lang="en-US" sz="1985">
                <a:solidFill>
                  <a:srgbClr val="000000"/>
                </a:solidFill>
                <a:latin typeface="Canva Sans"/>
                <a:ea typeface="Canva Sans"/>
                <a:cs typeface="Canva Sans"/>
                <a:sym typeface="Canva Sans"/>
              </a:rPr>
              <a:t>      let x =document.getElementsByClassName(".device-label").value;</a:t>
            </a:r>
          </a:p>
          <a:p>
            <a:pPr algn="l">
              <a:lnSpc>
                <a:spcPts val="2779"/>
              </a:lnSpc>
            </a:pPr>
            <a:r>
              <a:rPr lang="en-US" sz="1985">
                <a:solidFill>
                  <a:srgbClr val="000000"/>
                </a:solidFill>
                <a:latin typeface="Canva Sans"/>
                <a:ea typeface="Canva Sans"/>
                <a:cs typeface="Canva Sans"/>
                <a:sym typeface="Canva Sans"/>
              </a:rPr>
              <a:t>      console.log(x)</a:t>
            </a:r>
          </a:p>
          <a:p>
            <a:pPr algn="l">
              <a:lnSpc>
                <a:spcPts val="2779"/>
              </a:lnSpc>
            </a:pPr>
            <a:r>
              <a:rPr lang="en-US" sz="1985">
                <a:solidFill>
                  <a:srgbClr val="000000"/>
                </a:solidFill>
                <a:latin typeface="Canva Sans"/>
                <a:ea typeface="Canva Sans"/>
                <a:cs typeface="Canva Sans"/>
                <a:sym typeface="Canva Sans"/>
              </a:rPr>
              <a:t>    }</a:t>
            </a:r>
          </a:p>
          <a:p>
            <a:pPr algn="l">
              <a:lnSpc>
                <a:spcPts val="2779"/>
              </a:lnSpc>
            </a:pPr>
          </a:p>
          <a:p>
            <a:pPr algn="l">
              <a:lnSpc>
                <a:spcPts val="2779"/>
              </a:lnSpc>
            </a:pPr>
            <a:r>
              <a:rPr lang="en-US" sz="1985">
                <a:solidFill>
                  <a:srgbClr val="000000"/>
                </a:solidFill>
                <a:latin typeface="Canva Sans"/>
                <a:ea typeface="Canva Sans"/>
                <a:cs typeface="Canva Sans"/>
                <a:sym typeface="Canva Sans"/>
              </a:rPr>
              <a:t>    // Check file type</a:t>
            </a:r>
          </a:p>
          <a:p>
            <a:pPr algn="l">
              <a:lnSpc>
                <a:spcPts val="2779"/>
              </a:lnSpc>
            </a:pPr>
            <a:r>
              <a:rPr lang="en-US" sz="1985">
                <a:solidFill>
                  <a:srgbClr val="000000"/>
                </a:solidFill>
                <a:latin typeface="Canva Sans"/>
                <a:ea typeface="Canva Sans"/>
                <a:cs typeface="Canva Sans"/>
                <a:sym typeface="Canva Sans"/>
              </a:rPr>
              <a:t>    const allowedTypes = ['image/jpeg', 'image/png', 'image/svg+xml'];</a:t>
            </a:r>
          </a:p>
          <a:p>
            <a:pPr algn="l">
              <a:lnSpc>
                <a:spcPts val="2779"/>
              </a:lnSpc>
            </a:pPr>
            <a:r>
              <a:rPr lang="en-US" sz="1985">
                <a:solidFill>
                  <a:srgbClr val="000000"/>
                </a:solidFill>
                <a:latin typeface="Canva Sans"/>
                <a:ea typeface="Canva Sans"/>
                <a:cs typeface="Canva Sans"/>
                <a:sym typeface="Canva Sans"/>
              </a:rPr>
              <a:t>    if (!allowedTypes.includes(file.type)) {</a:t>
            </a:r>
          </a:p>
          <a:p>
            <a:pPr algn="l">
              <a:lnSpc>
                <a:spcPts val="2779"/>
              </a:lnSpc>
            </a:pPr>
            <a:r>
              <a:rPr lang="en-US" sz="1985">
                <a:solidFill>
                  <a:srgbClr val="000000"/>
                </a:solidFill>
                <a:latin typeface="Canva Sans"/>
                <a:ea typeface="Canva Sans"/>
                <a:cs typeface="Canva Sans"/>
                <a:sym typeface="Canva Sans"/>
              </a:rPr>
              <a:t>      alert("Invalid file type. Only JPG, JPEG, SVG, and PNG are allowed.");</a:t>
            </a:r>
          </a:p>
          <a:p>
            <a:pPr algn="l">
              <a:lnSpc>
                <a:spcPts val="2779"/>
              </a:lnSpc>
            </a:pPr>
            <a:r>
              <a:rPr lang="en-US" sz="1985">
                <a:solidFill>
                  <a:srgbClr val="000000"/>
                </a:solidFill>
                <a:latin typeface="Canva Sans"/>
                <a:ea typeface="Canva Sans"/>
                <a:cs typeface="Canva Sans"/>
                <a:sym typeface="Canva Sans"/>
              </a:rPr>
              <a:t>      console.log("Invalid file type:", file.type);</a:t>
            </a:r>
          </a:p>
          <a:p>
            <a:pPr algn="l">
              <a:lnSpc>
                <a:spcPts val="2779"/>
              </a:lnSpc>
            </a:pPr>
            <a:r>
              <a:rPr lang="en-US" sz="1985">
                <a:solidFill>
                  <a:srgbClr val="000000"/>
                </a:solidFill>
                <a:latin typeface="Canva Sans"/>
                <a:ea typeface="Canva Sans"/>
                <a:cs typeface="Canva Sans"/>
                <a:sym typeface="Canva Sans"/>
              </a:rPr>
              <a:t>      input.value = ""; // Clear the input if type is invalid</a:t>
            </a:r>
          </a:p>
          <a:p>
            <a:pPr algn="l">
              <a:lnSpc>
                <a:spcPts val="2779"/>
              </a:lnSpc>
            </a:pPr>
            <a:r>
              <a:rPr lang="en-US" sz="1985">
                <a:solidFill>
                  <a:srgbClr val="000000"/>
                </a:solidFill>
                <a:latin typeface="Canva Sans"/>
                <a:ea typeface="Canva Sans"/>
                <a:cs typeface="Canva Sans"/>
                <a:sym typeface="Canva Sans"/>
              </a:rPr>
              <a:t>    }</a:t>
            </a:r>
          </a:p>
          <a:p>
            <a:pPr algn="l">
              <a:lnSpc>
                <a:spcPts val="2779"/>
              </a:lnSpc>
            </a:pPr>
            <a:r>
              <a:rPr lang="en-US" sz="1985">
                <a:solidFill>
                  <a:srgbClr val="000000"/>
                </a:solidFill>
                <a:latin typeface="Canva Sans"/>
                <a:ea typeface="Canva Sans"/>
                <a:cs typeface="Canva Sans"/>
                <a:sym typeface="Canva Sans"/>
              </a:rPr>
              <a:t>  }</a:t>
            </a:r>
          </a:p>
          <a:p>
            <a:pPr algn="l">
              <a:lnSpc>
                <a:spcPts val="2779"/>
              </a:lnSpc>
            </a:pPr>
            <a:r>
              <a:rPr lang="en-US" sz="1985">
                <a:solidFill>
                  <a:srgbClr val="000000"/>
                </a:solidFill>
                <a:latin typeface="Canva Sans"/>
                <a:ea typeface="Canva Sans"/>
                <a:cs typeface="Canva Sans"/>
                <a:sym typeface="Canva Sans"/>
              </a:rPr>
              <a:t>}</a:t>
            </a:r>
          </a:p>
          <a:p>
            <a:pPr algn="l">
              <a:lnSpc>
                <a:spcPts val="2779"/>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Freeform 2" id="2"/>
          <p:cNvSpPr/>
          <p:nvPr/>
        </p:nvSpPr>
        <p:spPr>
          <a:xfrm flipH="false" flipV="false" rot="0">
            <a:off x="0" y="5326380"/>
            <a:ext cx="18288000" cy="4960620"/>
          </a:xfrm>
          <a:custGeom>
            <a:avLst/>
            <a:gdLst/>
            <a:ahLst/>
            <a:cxnLst/>
            <a:rect r="r" b="b" t="t" l="l"/>
            <a:pathLst>
              <a:path h="4960620" w="18288000">
                <a:moveTo>
                  <a:pt x="0" y="0"/>
                </a:moveTo>
                <a:lnTo>
                  <a:pt x="18288000" y="0"/>
                </a:lnTo>
                <a:lnTo>
                  <a:pt x="18288000" y="4960620"/>
                </a:lnTo>
                <a:lnTo>
                  <a:pt x="0" y="4960620"/>
                </a:lnTo>
                <a:lnTo>
                  <a:pt x="0" y="0"/>
                </a:lnTo>
                <a:close/>
              </a:path>
            </a:pathLst>
          </a:custGeom>
          <a:blipFill>
            <a:blip r:embed="rId2"/>
            <a:stretch>
              <a:fillRect l="0" t="0" r="0" b="0"/>
            </a:stretch>
          </a:blipFill>
        </p:spPr>
      </p:sp>
      <p:sp>
        <p:nvSpPr>
          <p:cNvPr name="Freeform 3" id="3"/>
          <p:cNvSpPr/>
          <p:nvPr/>
        </p:nvSpPr>
        <p:spPr>
          <a:xfrm flipH="false" flipV="false" rot="0">
            <a:off x="1028700" y="4899058"/>
            <a:ext cx="3604778" cy="3244300"/>
          </a:xfrm>
          <a:custGeom>
            <a:avLst/>
            <a:gdLst/>
            <a:ahLst/>
            <a:cxnLst/>
            <a:rect r="r" b="b" t="t" l="l"/>
            <a:pathLst>
              <a:path h="3244300" w="3604778">
                <a:moveTo>
                  <a:pt x="0" y="0"/>
                </a:moveTo>
                <a:lnTo>
                  <a:pt x="3604778" y="0"/>
                </a:lnTo>
                <a:lnTo>
                  <a:pt x="3604778" y="3244300"/>
                </a:lnTo>
                <a:lnTo>
                  <a:pt x="0" y="3244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rnd">
            <a:noFill/>
            <a:prstDash val="solid"/>
            <a:round/>
          </a:ln>
        </p:spPr>
      </p:sp>
      <p:sp>
        <p:nvSpPr>
          <p:cNvPr name="Freeform 4" id="4"/>
          <p:cNvSpPr/>
          <p:nvPr/>
        </p:nvSpPr>
        <p:spPr>
          <a:xfrm flipH="false" flipV="false" rot="0">
            <a:off x="10458169" y="6369365"/>
            <a:ext cx="4352928" cy="3917635"/>
          </a:xfrm>
          <a:custGeom>
            <a:avLst/>
            <a:gdLst/>
            <a:ahLst/>
            <a:cxnLst/>
            <a:rect r="r" b="b" t="t" l="l"/>
            <a:pathLst>
              <a:path h="3917635" w="4352928">
                <a:moveTo>
                  <a:pt x="0" y="0"/>
                </a:moveTo>
                <a:lnTo>
                  <a:pt x="4352928" y="0"/>
                </a:lnTo>
                <a:lnTo>
                  <a:pt x="4352928" y="3917635"/>
                </a:lnTo>
                <a:lnTo>
                  <a:pt x="0" y="39176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rnd">
            <a:noFill/>
            <a:prstDash val="solid"/>
            <a:round/>
          </a:ln>
        </p:spPr>
      </p:sp>
      <p:sp>
        <p:nvSpPr>
          <p:cNvPr name="TextBox 5" id="5"/>
          <p:cNvSpPr txBox="true"/>
          <p:nvPr/>
        </p:nvSpPr>
        <p:spPr>
          <a:xfrm rot="0">
            <a:off x="10190973" y="611781"/>
            <a:ext cx="8097027" cy="4714599"/>
          </a:xfrm>
          <a:prstGeom prst="rect">
            <a:avLst/>
          </a:prstGeom>
        </p:spPr>
        <p:txBody>
          <a:bodyPr anchor="t" rtlCol="false" tIns="0" lIns="0" bIns="0" rIns="0">
            <a:spAutoFit/>
          </a:bodyPr>
          <a:lstStyle/>
          <a:p>
            <a:pPr algn="l">
              <a:lnSpc>
                <a:spcPts val="2502"/>
              </a:lnSpc>
            </a:pPr>
            <a:r>
              <a:rPr lang="en-US" sz="1787">
                <a:solidFill>
                  <a:srgbClr val="000000"/>
                </a:solidFill>
                <a:latin typeface="Canva Sans"/>
                <a:ea typeface="Canva Sans"/>
                <a:cs typeface="Canva Sans"/>
                <a:sym typeface="Canva Sans"/>
              </a:rPr>
              <a:t>function n(input) {</a:t>
            </a:r>
          </a:p>
          <a:p>
            <a:pPr algn="l">
              <a:lnSpc>
                <a:spcPts val="2502"/>
              </a:lnSpc>
            </a:pPr>
            <a:r>
              <a:rPr lang="en-US" sz="1787">
                <a:solidFill>
                  <a:srgbClr val="000000"/>
                </a:solidFill>
                <a:latin typeface="Canva Sans"/>
                <a:ea typeface="Canva Sans"/>
                <a:cs typeface="Canva Sans"/>
                <a:sym typeface="Canva Sans"/>
              </a:rPr>
              <a:t>  console.clear();</a:t>
            </a:r>
          </a:p>
          <a:p>
            <a:pPr algn="l">
              <a:lnSpc>
                <a:spcPts val="2502"/>
              </a:lnSpc>
            </a:pPr>
            <a:r>
              <a:rPr lang="en-US" sz="1787">
                <a:solidFill>
                  <a:srgbClr val="000000"/>
                </a:solidFill>
                <a:latin typeface="Canva Sans"/>
                <a:ea typeface="Canva Sans"/>
                <a:cs typeface="Canva Sans"/>
                <a:sym typeface="Canva Sans"/>
              </a:rPr>
              <a:t>  const username = document.getElementById("Username").value</a:t>
            </a:r>
          </a:p>
          <a:p>
            <a:pPr algn="l">
              <a:lnSpc>
                <a:spcPts val="2502"/>
              </a:lnSpc>
            </a:pPr>
            <a:r>
              <a:rPr lang="en-US" sz="1787">
                <a:solidFill>
                  <a:srgbClr val="000000"/>
                </a:solidFill>
                <a:latin typeface="Canva Sans"/>
                <a:ea typeface="Canva Sans"/>
                <a:cs typeface="Canva Sans"/>
                <a:sym typeface="Canva Sans"/>
              </a:rPr>
              <a:t>  console.log("Username By ID:", username); </a:t>
            </a:r>
          </a:p>
          <a:p>
            <a:pPr algn="l">
              <a:lnSpc>
                <a:spcPts val="2502"/>
              </a:lnSpc>
            </a:pPr>
            <a:r>
              <a:rPr lang="en-US" sz="1787">
                <a:solidFill>
                  <a:srgbClr val="000000"/>
                </a:solidFill>
                <a:latin typeface="Canva Sans"/>
                <a:ea typeface="Canva Sans"/>
                <a:cs typeface="Canva Sans"/>
                <a:sym typeface="Canva Sans"/>
              </a:rPr>
              <a:t>  const querySelector = document.querySelector("#Username").value;</a:t>
            </a:r>
          </a:p>
          <a:p>
            <a:pPr algn="l">
              <a:lnSpc>
                <a:spcPts val="2502"/>
              </a:lnSpc>
            </a:pPr>
            <a:r>
              <a:rPr lang="en-US" sz="1787">
                <a:solidFill>
                  <a:srgbClr val="000000"/>
                </a:solidFill>
                <a:latin typeface="Canva Sans"/>
                <a:ea typeface="Canva Sans"/>
                <a:cs typeface="Canva Sans"/>
                <a:sym typeface="Canva Sans"/>
              </a:rPr>
              <a:t>  console.log("Username By querySelector:", querySelector);</a:t>
            </a:r>
          </a:p>
          <a:p>
            <a:pPr algn="l">
              <a:lnSpc>
                <a:spcPts val="2502"/>
              </a:lnSpc>
            </a:pPr>
            <a:r>
              <a:rPr lang="en-US" sz="1787">
                <a:solidFill>
                  <a:srgbClr val="000000"/>
                </a:solidFill>
                <a:latin typeface="Canva Sans"/>
                <a:ea typeface="Canva Sans"/>
                <a:cs typeface="Canva Sans"/>
                <a:sym typeface="Canva Sans"/>
              </a:rPr>
              <a:t>}</a:t>
            </a:r>
          </a:p>
          <a:p>
            <a:pPr algn="l">
              <a:lnSpc>
                <a:spcPts val="2502"/>
              </a:lnSpc>
            </a:pPr>
            <a:r>
              <a:rPr lang="en-US" sz="1787">
                <a:solidFill>
                  <a:srgbClr val="000000"/>
                </a:solidFill>
                <a:latin typeface="Canva Sans"/>
                <a:ea typeface="Canva Sans"/>
                <a:cs typeface="Canva Sans"/>
                <a:sym typeface="Canva Sans"/>
              </a:rPr>
              <a:t>function mail(input) {</a:t>
            </a:r>
          </a:p>
          <a:p>
            <a:pPr algn="l">
              <a:lnSpc>
                <a:spcPts val="2502"/>
              </a:lnSpc>
            </a:pPr>
            <a:r>
              <a:rPr lang="en-US" sz="1787">
                <a:solidFill>
                  <a:srgbClr val="000000"/>
                </a:solidFill>
                <a:latin typeface="Canva Sans"/>
                <a:ea typeface="Canva Sans"/>
                <a:cs typeface="Canva Sans"/>
                <a:sym typeface="Canva Sans"/>
              </a:rPr>
              <a:t>  console.clear();</a:t>
            </a:r>
          </a:p>
          <a:p>
            <a:pPr algn="l">
              <a:lnSpc>
                <a:spcPts val="2502"/>
              </a:lnSpc>
            </a:pPr>
            <a:r>
              <a:rPr lang="en-US" sz="1787">
                <a:solidFill>
                  <a:srgbClr val="000000"/>
                </a:solidFill>
                <a:latin typeface="Canva Sans"/>
                <a:ea typeface="Canva Sans"/>
                <a:cs typeface="Canva Sans"/>
                <a:sym typeface="Canva Sans"/>
              </a:rPr>
              <a:t>  const emailByClass = document.getElementsByClassName("m")[0].value;</a:t>
            </a:r>
          </a:p>
          <a:p>
            <a:pPr algn="l">
              <a:lnSpc>
                <a:spcPts val="2502"/>
              </a:lnSpc>
            </a:pPr>
            <a:r>
              <a:rPr lang="en-US" sz="1787">
                <a:solidFill>
                  <a:srgbClr val="000000"/>
                </a:solidFill>
                <a:latin typeface="Canva Sans"/>
                <a:ea typeface="Canva Sans"/>
                <a:cs typeface="Canva Sans"/>
                <a:sym typeface="Canva Sans"/>
              </a:rPr>
              <a:t>  console.log("class:", emailByClass);</a:t>
            </a:r>
          </a:p>
          <a:p>
            <a:pPr algn="l">
              <a:lnSpc>
                <a:spcPts val="2502"/>
              </a:lnSpc>
            </a:pPr>
            <a:r>
              <a:rPr lang="en-US" sz="1787">
                <a:solidFill>
                  <a:srgbClr val="000000"/>
                </a:solidFill>
                <a:latin typeface="Canva Sans"/>
                <a:ea typeface="Canva Sans"/>
                <a:cs typeface="Canva Sans"/>
                <a:sym typeface="Canva Sans"/>
              </a:rPr>
              <a:t>  const QuerySelector = document.querySelector(".m").value;</a:t>
            </a:r>
          </a:p>
          <a:p>
            <a:pPr algn="l">
              <a:lnSpc>
                <a:spcPts val="2502"/>
              </a:lnSpc>
            </a:pPr>
            <a:r>
              <a:rPr lang="en-US" sz="1787">
                <a:solidFill>
                  <a:srgbClr val="000000"/>
                </a:solidFill>
                <a:latin typeface="Canva Sans"/>
                <a:ea typeface="Canva Sans"/>
                <a:cs typeface="Canva Sans"/>
                <a:sym typeface="Canva Sans"/>
              </a:rPr>
              <a:t>  console.log("querySelector:", QuerySelector);</a:t>
            </a:r>
          </a:p>
          <a:p>
            <a:pPr algn="l">
              <a:lnSpc>
                <a:spcPts val="2502"/>
              </a:lnSpc>
            </a:pPr>
            <a:r>
              <a:rPr lang="en-US" sz="1787">
                <a:solidFill>
                  <a:srgbClr val="000000"/>
                </a:solidFill>
                <a:latin typeface="Canva Sans"/>
                <a:ea typeface="Canva Sans"/>
                <a:cs typeface="Canva Sans"/>
                <a:sym typeface="Canva Sans"/>
              </a:rPr>
              <a:t>}</a:t>
            </a:r>
          </a:p>
          <a:p>
            <a:pPr algn="l">
              <a:lnSpc>
                <a:spcPts val="2502"/>
              </a:lnSpc>
            </a:pPr>
          </a:p>
        </p:txBody>
      </p:sp>
      <p:sp>
        <p:nvSpPr>
          <p:cNvPr name="TextBox 6" id="6"/>
          <p:cNvSpPr txBox="true"/>
          <p:nvPr/>
        </p:nvSpPr>
        <p:spPr>
          <a:xfrm rot="0">
            <a:off x="0" y="3513421"/>
            <a:ext cx="9580463" cy="1812959"/>
          </a:xfrm>
          <a:prstGeom prst="rect">
            <a:avLst/>
          </a:prstGeom>
        </p:spPr>
        <p:txBody>
          <a:bodyPr anchor="t" rtlCol="false" tIns="0" lIns="0" bIns="0" rIns="0">
            <a:spAutoFit/>
          </a:bodyPr>
          <a:lstStyle/>
          <a:p>
            <a:pPr algn="just">
              <a:lnSpc>
                <a:spcPts val="2448"/>
              </a:lnSpc>
            </a:pPr>
            <a:r>
              <a:rPr lang="en-US" sz="1748">
                <a:solidFill>
                  <a:srgbClr val="000000"/>
                </a:solidFill>
                <a:latin typeface="Canva Sans"/>
                <a:ea typeface="Canva Sans"/>
                <a:cs typeface="Canva Sans"/>
                <a:sym typeface="Canva Sans"/>
              </a:rPr>
              <a:t>      &lt;label for="Username"&gt;User Name&lt;/label&gt;</a:t>
            </a:r>
          </a:p>
          <a:p>
            <a:pPr algn="just">
              <a:lnSpc>
                <a:spcPts val="2448"/>
              </a:lnSpc>
            </a:pPr>
            <a:r>
              <a:rPr lang="en-US" sz="1748">
                <a:solidFill>
                  <a:srgbClr val="000000"/>
                </a:solidFill>
                <a:latin typeface="Canva Sans"/>
                <a:ea typeface="Canva Sans"/>
                <a:cs typeface="Canva Sans"/>
                <a:sym typeface="Canva Sans"/>
              </a:rPr>
              <a:t>      &lt;input type="text" id="Username" placeholder="Full name" oninput="n(this)"&gt;&lt;br&gt;</a:t>
            </a:r>
          </a:p>
          <a:p>
            <a:pPr algn="just">
              <a:lnSpc>
                <a:spcPts val="2448"/>
              </a:lnSpc>
            </a:pPr>
            <a:r>
              <a:rPr lang="en-US" sz="1748">
                <a:solidFill>
                  <a:srgbClr val="000000"/>
                </a:solidFill>
                <a:latin typeface="Canva Sans"/>
                <a:ea typeface="Canva Sans"/>
                <a:cs typeface="Canva Sans"/>
                <a:sym typeface="Canva Sans"/>
              </a:rPr>
              <a:t>      &lt;label for="email"&gt;E-mail&lt;/label&gt;</a:t>
            </a:r>
          </a:p>
          <a:p>
            <a:pPr algn="just">
              <a:lnSpc>
                <a:spcPts val="2448"/>
              </a:lnSpc>
            </a:pPr>
            <a:r>
              <a:rPr lang="en-US" sz="1748">
                <a:solidFill>
                  <a:srgbClr val="000000"/>
                </a:solidFill>
                <a:latin typeface="Canva Sans"/>
                <a:ea typeface="Canva Sans"/>
                <a:cs typeface="Canva Sans"/>
                <a:sym typeface="Canva Sans"/>
              </a:rPr>
              <a:t>      &lt;input type="email" class="m" id="email" placeholder="Mail" oninput="mail(this)"&gt;&lt;br&gt;</a:t>
            </a:r>
          </a:p>
          <a:p>
            <a:pPr algn="just">
              <a:lnSpc>
                <a:spcPts val="2448"/>
              </a:lnSpc>
            </a:pPr>
          </a:p>
          <a:p>
            <a:pPr algn="just">
              <a:lnSpc>
                <a:spcPts val="2448"/>
              </a:lnSpc>
            </a:pPr>
          </a:p>
        </p:txBody>
      </p:sp>
      <p:sp>
        <p:nvSpPr>
          <p:cNvPr name="TextBox 7" id="7"/>
          <p:cNvSpPr txBox="true"/>
          <p:nvPr/>
        </p:nvSpPr>
        <p:spPr>
          <a:xfrm rot="0">
            <a:off x="-3761532" y="2589033"/>
            <a:ext cx="9580463" cy="712469"/>
          </a:xfrm>
          <a:prstGeom prst="rect">
            <a:avLst/>
          </a:prstGeom>
        </p:spPr>
        <p:txBody>
          <a:bodyPr anchor="t" rtlCol="false" tIns="0" lIns="0" bIns="0" rIns="0">
            <a:spAutoFit/>
          </a:bodyPr>
          <a:lstStyle/>
          <a:p>
            <a:pPr algn="ctr">
              <a:lnSpc>
                <a:spcPts val="5880"/>
              </a:lnSpc>
            </a:pPr>
            <a:r>
              <a:rPr lang="en-US" sz="4200" b="true">
                <a:solidFill>
                  <a:srgbClr val="000000"/>
                </a:solidFill>
                <a:latin typeface="Canva Sans Bold"/>
                <a:ea typeface="Canva Sans Bold"/>
                <a:cs typeface="Canva Sans Bold"/>
                <a:sym typeface="Canva Sans Bold"/>
              </a:rPr>
              <a:t>HTML:</a:t>
            </a:r>
          </a:p>
        </p:txBody>
      </p:sp>
      <p:sp>
        <p:nvSpPr>
          <p:cNvPr name="TextBox 8" id="8"/>
          <p:cNvSpPr txBox="true"/>
          <p:nvPr/>
        </p:nvSpPr>
        <p:spPr>
          <a:xfrm rot="0">
            <a:off x="3124399" y="-228641"/>
            <a:ext cx="5389066"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Selectors</a:t>
            </a:r>
          </a:p>
        </p:txBody>
      </p:sp>
      <p:sp>
        <p:nvSpPr>
          <p:cNvPr name="TextBox 9" id="9"/>
          <p:cNvSpPr txBox="true"/>
          <p:nvPr/>
        </p:nvSpPr>
        <p:spPr>
          <a:xfrm rot="0">
            <a:off x="1488529" y="1678036"/>
            <a:ext cx="8156674" cy="580390"/>
          </a:xfrm>
          <a:prstGeom prst="rect">
            <a:avLst/>
          </a:prstGeom>
        </p:spPr>
        <p:txBody>
          <a:bodyPr anchor="t" rtlCol="false" tIns="0" lIns="0" bIns="0" rIns="0">
            <a:spAutoFit/>
          </a:bodyPr>
          <a:lstStyle/>
          <a:p>
            <a:pPr algn="ctr">
              <a:lnSpc>
                <a:spcPts val="4759"/>
              </a:lnSpc>
            </a:pPr>
            <a:r>
              <a:rPr lang="en-US" sz="3399" b="true">
                <a:solidFill>
                  <a:srgbClr val="FF3131"/>
                </a:solidFill>
                <a:latin typeface="Canva Sans Bold"/>
                <a:ea typeface="Canva Sans Bold"/>
                <a:cs typeface="Canva Sans Bold"/>
                <a:sym typeface="Canva Sans Bold"/>
              </a:rPr>
              <a:t>GetElementById, Class, Query selector</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Freeform 2" id="2"/>
          <p:cNvSpPr/>
          <p:nvPr/>
        </p:nvSpPr>
        <p:spPr>
          <a:xfrm flipH="false" flipV="false" rot="0">
            <a:off x="-7375769" y="3319842"/>
            <a:ext cx="24994287" cy="6967158"/>
          </a:xfrm>
          <a:custGeom>
            <a:avLst/>
            <a:gdLst/>
            <a:ahLst/>
            <a:cxnLst/>
            <a:rect r="r" b="b" t="t" l="l"/>
            <a:pathLst>
              <a:path h="6967158" w="24994287">
                <a:moveTo>
                  <a:pt x="0" y="0"/>
                </a:moveTo>
                <a:lnTo>
                  <a:pt x="24994288" y="0"/>
                </a:lnTo>
                <a:lnTo>
                  <a:pt x="24994288" y="6967158"/>
                </a:lnTo>
                <a:lnTo>
                  <a:pt x="0" y="6967158"/>
                </a:lnTo>
                <a:lnTo>
                  <a:pt x="0" y="0"/>
                </a:lnTo>
                <a:close/>
              </a:path>
            </a:pathLst>
          </a:custGeom>
          <a:blipFill>
            <a:blip r:embed="rId2"/>
            <a:stretch>
              <a:fillRect l="0" t="0" r="0" b="0"/>
            </a:stretch>
          </a:blipFill>
        </p:spPr>
      </p:sp>
      <p:sp>
        <p:nvSpPr>
          <p:cNvPr name="Freeform 3" id="3"/>
          <p:cNvSpPr/>
          <p:nvPr/>
        </p:nvSpPr>
        <p:spPr>
          <a:xfrm flipH="false" flipV="false" rot="0">
            <a:off x="320727" y="4844603"/>
            <a:ext cx="4352928" cy="3917635"/>
          </a:xfrm>
          <a:custGeom>
            <a:avLst/>
            <a:gdLst/>
            <a:ahLst/>
            <a:cxnLst/>
            <a:rect r="r" b="b" t="t" l="l"/>
            <a:pathLst>
              <a:path h="3917635" w="4352928">
                <a:moveTo>
                  <a:pt x="0" y="0"/>
                </a:moveTo>
                <a:lnTo>
                  <a:pt x="4352928" y="0"/>
                </a:lnTo>
                <a:lnTo>
                  <a:pt x="4352928" y="3917636"/>
                </a:lnTo>
                <a:lnTo>
                  <a:pt x="0" y="39176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rnd">
            <a:noFill/>
            <a:prstDash val="solid"/>
            <a:round/>
          </a:ln>
        </p:spPr>
      </p:sp>
      <p:sp>
        <p:nvSpPr>
          <p:cNvPr name="Freeform 4" id="4"/>
          <p:cNvSpPr/>
          <p:nvPr/>
        </p:nvSpPr>
        <p:spPr>
          <a:xfrm flipH="false" flipV="false" rot="0">
            <a:off x="12406131" y="5143500"/>
            <a:ext cx="4352928" cy="3917635"/>
          </a:xfrm>
          <a:custGeom>
            <a:avLst/>
            <a:gdLst/>
            <a:ahLst/>
            <a:cxnLst/>
            <a:rect r="r" b="b" t="t" l="l"/>
            <a:pathLst>
              <a:path h="3917635" w="4352928">
                <a:moveTo>
                  <a:pt x="0" y="0"/>
                </a:moveTo>
                <a:lnTo>
                  <a:pt x="4352928" y="0"/>
                </a:lnTo>
                <a:lnTo>
                  <a:pt x="4352928" y="3917635"/>
                </a:lnTo>
                <a:lnTo>
                  <a:pt x="0" y="39176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rnd">
            <a:noFill/>
            <a:prstDash val="solid"/>
            <a:round/>
          </a:ln>
        </p:spPr>
      </p:sp>
      <p:sp>
        <p:nvSpPr>
          <p:cNvPr name="TextBox 5" id="5"/>
          <p:cNvSpPr txBox="true"/>
          <p:nvPr/>
        </p:nvSpPr>
        <p:spPr>
          <a:xfrm rot="0">
            <a:off x="6065523" y="1531971"/>
            <a:ext cx="5558433"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QuerySelectorAll</a:t>
            </a:r>
          </a:p>
        </p:txBody>
      </p:sp>
      <p:sp>
        <p:nvSpPr>
          <p:cNvPr name="TextBox 6" id="6"/>
          <p:cNvSpPr txBox="true"/>
          <p:nvPr/>
        </p:nvSpPr>
        <p:spPr>
          <a:xfrm rot="0">
            <a:off x="6065523" y="-171450"/>
            <a:ext cx="5558433"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Selectors</a:t>
            </a:r>
          </a:p>
        </p:txBody>
      </p:sp>
      <p:sp>
        <p:nvSpPr>
          <p:cNvPr name="TextBox 7" id="7"/>
          <p:cNvSpPr txBox="true"/>
          <p:nvPr/>
        </p:nvSpPr>
        <p:spPr>
          <a:xfrm rot="0">
            <a:off x="5121375" y="3860037"/>
            <a:ext cx="7284756" cy="2813049"/>
          </a:xfrm>
          <a:prstGeom prst="rect">
            <a:avLst/>
          </a:prstGeom>
        </p:spPr>
        <p:txBody>
          <a:bodyPr anchor="t" rtlCol="false" tIns="0" lIns="0" bIns="0" rIns="0">
            <a:spAutoFit/>
          </a:bodyPr>
          <a:lstStyle/>
          <a:p>
            <a:pPr algn="l">
              <a:lnSpc>
                <a:spcPts val="2660"/>
              </a:lnSpc>
            </a:pPr>
            <a:r>
              <a:rPr lang="en-US" sz="1900" b="true">
                <a:solidFill>
                  <a:srgbClr val="000000"/>
                </a:solidFill>
                <a:latin typeface="Canva Sans Bold"/>
                <a:ea typeface="Canva Sans Bold"/>
                <a:cs typeface="Canva Sans Bold"/>
                <a:sym typeface="Canva Sans Bold"/>
              </a:rPr>
              <a:t>HTML</a:t>
            </a:r>
          </a:p>
          <a:p>
            <a:pPr algn="l">
              <a:lnSpc>
                <a:spcPts val="2240"/>
              </a:lnSpc>
            </a:pPr>
            <a:r>
              <a:rPr lang="en-US" sz="1600">
                <a:solidFill>
                  <a:srgbClr val="000000"/>
                </a:solidFill>
                <a:latin typeface="Canva Sans"/>
                <a:ea typeface="Canva Sans"/>
                <a:cs typeface="Canva Sans"/>
                <a:sym typeface="Canva Sans"/>
              </a:rPr>
              <a:t>    &lt;label for="UserName"&gt;User Name&lt;/label&gt;</a:t>
            </a:r>
          </a:p>
          <a:p>
            <a:pPr algn="l">
              <a:lnSpc>
                <a:spcPts val="2240"/>
              </a:lnSpc>
            </a:pPr>
            <a:r>
              <a:rPr lang="en-US" sz="1600">
                <a:solidFill>
                  <a:srgbClr val="000000"/>
                </a:solidFill>
                <a:latin typeface="Canva Sans"/>
                <a:ea typeface="Canva Sans"/>
                <a:cs typeface="Canva Sans"/>
                <a:sym typeface="Canva Sans"/>
              </a:rPr>
              <a:t>    &lt;input id="UserName" class="x" type="text" placeholder="Enter your username" required &gt;&lt;br&gt;</a:t>
            </a:r>
          </a:p>
          <a:p>
            <a:pPr algn="l">
              <a:lnSpc>
                <a:spcPts val="2240"/>
              </a:lnSpc>
            </a:pPr>
          </a:p>
          <a:p>
            <a:pPr algn="l">
              <a:lnSpc>
                <a:spcPts val="2240"/>
              </a:lnSpc>
            </a:pPr>
            <a:r>
              <a:rPr lang="en-US" sz="1600">
                <a:solidFill>
                  <a:srgbClr val="000000"/>
                </a:solidFill>
                <a:latin typeface="Canva Sans"/>
                <a:ea typeface="Canva Sans"/>
                <a:cs typeface="Canva Sans"/>
                <a:sym typeface="Canva Sans"/>
              </a:rPr>
              <a:t>    &lt;label for="password"&gt;Password&lt;/label&gt;</a:t>
            </a:r>
          </a:p>
          <a:p>
            <a:pPr algn="l">
              <a:lnSpc>
                <a:spcPts val="2240"/>
              </a:lnSpc>
            </a:pPr>
            <a:r>
              <a:rPr lang="en-US" sz="1600">
                <a:solidFill>
                  <a:srgbClr val="000000"/>
                </a:solidFill>
                <a:latin typeface="Canva Sans"/>
                <a:ea typeface="Canva Sans"/>
                <a:cs typeface="Canva Sans"/>
                <a:sym typeface="Canva Sans"/>
              </a:rPr>
              <a:t>    &lt;input id="password" class="x" type="password" placeholder="Enter your password" required&gt;&lt;br&gt;</a:t>
            </a:r>
          </a:p>
          <a:p>
            <a:pPr algn="l">
              <a:lnSpc>
                <a:spcPts val="2240"/>
              </a:lnSpc>
            </a:pPr>
          </a:p>
          <a:p>
            <a:pPr algn="l">
              <a:lnSpc>
                <a:spcPts val="2240"/>
              </a:lnSpc>
            </a:pPr>
          </a:p>
        </p:txBody>
      </p:sp>
      <p:sp>
        <p:nvSpPr>
          <p:cNvPr name="TextBox 8" id="8"/>
          <p:cNvSpPr txBox="true"/>
          <p:nvPr/>
        </p:nvSpPr>
        <p:spPr>
          <a:xfrm rot="0">
            <a:off x="5086814" y="6469449"/>
            <a:ext cx="6906159" cy="3817551"/>
          </a:xfrm>
          <a:prstGeom prst="rect">
            <a:avLst/>
          </a:prstGeom>
        </p:spPr>
        <p:txBody>
          <a:bodyPr anchor="t" rtlCol="false" tIns="0" lIns="0" bIns="0" rIns="0">
            <a:spAutoFit/>
          </a:bodyPr>
          <a:lstStyle/>
          <a:p>
            <a:pPr algn="l">
              <a:lnSpc>
                <a:spcPts val="2389"/>
              </a:lnSpc>
            </a:pPr>
            <a:r>
              <a:rPr lang="en-US" sz="1706" b="true">
                <a:solidFill>
                  <a:srgbClr val="000000"/>
                </a:solidFill>
                <a:latin typeface="Canva Sans Bold"/>
                <a:ea typeface="Canva Sans Bold"/>
                <a:cs typeface="Canva Sans Bold"/>
                <a:sym typeface="Canva Sans Bold"/>
              </a:rPr>
              <a:t>JAVASCRIPT:</a:t>
            </a:r>
          </a:p>
          <a:p>
            <a:pPr algn="l">
              <a:lnSpc>
                <a:spcPts val="2389"/>
              </a:lnSpc>
            </a:pPr>
            <a:r>
              <a:rPr lang="en-US" sz="1706">
                <a:solidFill>
                  <a:srgbClr val="000000"/>
                </a:solidFill>
                <a:latin typeface="Canva Sans"/>
                <a:ea typeface="Canva Sans"/>
                <a:cs typeface="Canva Sans"/>
                <a:sym typeface="Canva Sans"/>
              </a:rPr>
              <a:t>function xx() { // Corrected 'functions' to 'function'</a:t>
            </a:r>
          </a:p>
          <a:p>
            <a:pPr algn="l">
              <a:lnSpc>
                <a:spcPts val="2389"/>
              </a:lnSpc>
            </a:pPr>
            <a:r>
              <a:rPr lang="en-US" sz="1706">
                <a:solidFill>
                  <a:srgbClr val="000000"/>
                </a:solidFill>
                <a:latin typeface="Canva Sans"/>
                <a:ea typeface="Canva Sans"/>
                <a:cs typeface="Canva Sans"/>
                <a:sym typeface="Canva Sans"/>
              </a:rPr>
              <a:t>  const x = document.querySelectorAll(".x"); // Select all elements with class "x"</a:t>
            </a:r>
          </a:p>
          <a:p>
            <a:pPr algn="l">
              <a:lnSpc>
                <a:spcPts val="2389"/>
              </a:lnSpc>
            </a:pPr>
            <a:r>
              <a:rPr lang="en-US" sz="1706">
                <a:solidFill>
                  <a:srgbClr val="000000"/>
                </a:solidFill>
                <a:latin typeface="Canva Sans"/>
                <a:ea typeface="Canva Sans"/>
                <a:cs typeface="Canva Sans"/>
                <a:sym typeface="Canva Sans"/>
              </a:rPr>
              <a:t>  console.clear();</a:t>
            </a:r>
          </a:p>
          <a:p>
            <a:pPr algn="l">
              <a:lnSpc>
                <a:spcPts val="2389"/>
              </a:lnSpc>
            </a:pPr>
          </a:p>
          <a:p>
            <a:pPr algn="l">
              <a:lnSpc>
                <a:spcPts val="2389"/>
              </a:lnSpc>
            </a:pPr>
            <a:r>
              <a:rPr lang="en-US" sz="1706">
                <a:solidFill>
                  <a:srgbClr val="000000"/>
                </a:solidFill>
                <a:latin typeface="Canva Sans"/>
                <a:ea typeface="Canva Sans"/>
                <a:cs typeface="Canva Sans"/>
                <a:sym typeface="Canva Sans"/>
              </a:rPr>
              <a:t>  // Log the values of each input field</a:t>
            </a:r>
          </a:p>
          <a:p>
            <a:pPr algn="l">
              <a:lnSpc>
                <a:spcPts val="2389"/>
              </a:lnSpc>
            </a:pPr>
            <a:r>
              <a:rPr lang="en-US" sz="1706">
                <a:solidFill>
                  <a:srgbClr val="000000"/>
                </a:solidFill>
                <a:latin typeface="Canva Sans"/>
                <a:ea typeface="Canva Sans"/>
                <a:cs typeface="Canva Sans"/>
                <a:sym typeface="Canva Sans"/>
              </a:rPr>
              <a:t>  x.forEach((val, i) =&gt; {</a:t>
            </a:r>
          </a:p>
          <a:p>
            <a:pPr algn="l">
              <a:lnSpc>
                <a:spcPts val="2389"/>
              </a:lnSpc>
            </a:pPr>
            <a:r>
              <a:rPr lang="en-US" sz="1706">
                <a:solidFill>
                  <a:srgbClr val="000000"/>
                </a:solidFill>
                <a:latin typeface="Canva Sans"/>
                <a:ea typeface="Canva Sans"/>
                <a:cs typeface="Canva Sans"/>
                <a:sym typeface="Canva Sans"/>
              </a:rPr>
              <a:t>    console.log(`Enetered Values by QuerySelectorALl ${i + 1}:`, val.value); // Log the value of each input</a:t>
            </a:r>
          </a:p>
          <a:p>
            <a:pPr algn="l">
              <a:lnSpc>
                <a:spcPts val="2389"/>
              </a:lnSpc>
            </a:pPr>
            <a:r>
              <a:rPr lang="en-US" sz="1706">
                <a:solidFill>
                  <a:srgbClr val="000000"/>
                </a:solidFill>
                <a:latin typeface="Canva Sans"/>
                <a:ea typeface="Canva Sans"/>
                <a:cs typeface="Canva Sans"/>
                <a:sym typeface="Canva Sans"/>
              </a:rPr>
              <a:t>  });</a:t>
            </a:r>
          </a:p>
          <a:p>
            <a:pPr algn="l">
              <a:lnSpc>
                <a:spcPts val="2389"/>
              </a:lnSpc>
            </a:pPr>
            <a:r>
              <a:rPr lang="en-US" sz="1706">
                <a:solidFill>
                  <a:srgbClr val="000000"/>
                </a:solidFill>
                <a:latin typeface="Canva Sans"/>
                <a:ea typeface="Canva Sans"/>
                <a:cs typeface="Canva Sans"/>
                <a:sym typeface="Canva Sans"/>
              </a:rPr>
              <a:t>} </a:t>
            </a:r>
          </a:p>
          <a:p>
            <a:pPr algn="l">
              <a:lnSpc>
                <a:spcPts val="1990"/>
              </a:lnSpc>
            </a:pP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975767" y="1939319"/>
            <a:ext cx="5635328" cy="580390"/>
          </a:xfrm>
          <a:prstGeom prst="rect">
            <a:avLst/>
          </a:prstGeom>
        </p:spPr>
        <p:txBody>
          <a:bodyPr anchor="t" rtlCol="false" tIns="0" lIns="0" bIns="0" rIns="0">
            <a:spAutoFit/>
          </a:bodyPr>
          <a:lstStyle/>
          <a:p>
            <a:pPr algn="l">
              <a:lnSpc>
                <a:spcPts val="4759"/>
              </a:lnSpc>
            </a:pPr>
            <a:r>
              <a:rPr lang="en-US" sz="3399">
                <a:solidFill>
                  <a:srgbClr val="000000"/>
                </a:solidFill>
                <a:latin typeface="Canva Sans"/>
                <a:ea typeface="Canva Sans"/>
                <a:cs typeface="Canva Sans"/>
                <a:sym typeface="Canva Sans"/>
              </a:rPr>
              <a:t>Task 1 - Page 3  Basic HTML</a:t>
            </a:r>
          </a:p>
        </p:txBody>
      </p:sp>
      <p:sp>
        <p:nvSpPr>
          <p:cNvPr name="TextBox 3" id="3"/>
          <p:cNvSpPr txBox="true"/>
          <p:nvPr/>
        </p:nvSpPr>
        <p:spPr>
          <a:xfrm rot="0">
            <a:off x="975767" y="2865624"/>
            <a:ext cx="5287863" cy="580390"/>
          </a:xfrm>
          <a:prstGeom prst="rect">
            <a:avLst/>
          </a:prstGeom>
        </p:spPr>
        <p:txBody>
          <a:bodyPr anchor="t" rtlCol="false" tIns="0" lIns="0" bIns="0" rIns="0">
            <a:spAutoFit/>
          </a:bodyPr>
          <a:lstStyle/>
          <a:p>
            <a:pPr algn="l">
              <a:lnSpc>
                <a:spcPts val="4759"/>
              </a:lnSpc>
            </a:pPr>
            <a:r>
              <a:rPr lang="en-US" sz="3399">
                <a:solidFill>
                  <a:srgbClr val="000000"/>
                </a:solidFill>
                <a:latin typeface="Canva Sans"/>
                <a:ea typeface="Canva Sans"/>
                <a:cs typeface="Canva Sans"/>
                <a:sym typeface="Canva Sans"/>
              </a:rPr>
              <a:t>Task 2 - Page 9  Basic CSS</a:t>
            </a:r>
          </a:p>
        </p:txBody>
      </p:sp>
      <p:sp>
        <p:nvSpPr>
          <p:cNvPr name="TextBox 4" id="4"/>
          <p:cNvSpPr txBox="true"/>
          <p:nvPr/>
        </p:nvSpPr>
        <p:spPr>
          <a:xfrm rot="0">
            <a:off x="975767" y="3788914"/>
            <a:ext cx="8504634" cy="580390"/>
          </a:xfrm>
          <a:prstGeom prst="rect">
            <a:avLst/>
          </a:prstGeom>
        </p:spPr>
        <p:txBody>
          <a:bodyPr anchor="t" rtlCol="false" tIns="0" lIns="0" bIns="0" rIns="0">
            <a:spAutoFit/>
          </a:bodyPr>
          <a:lstStyle/>
          <a:p>
            <a:pPr algn="l">
              <a:lnSpc>
                <a:spcPts val="4759"/>
              </a:lnSpc>
            </a:pPr>
            <a:r>
              <a:rPr lang="en-US" sz="3399">
                <a:solidFill>
                  <a:srgbClr val="000000"/>
                </a:solidFill>
                <a:latin typeface="Canva Sans"/>
                <a:ea typeface="Canva Sans"/>
                <a:cs typeface="Canva Sans"/>
                <a:sym typeface="Canva Sans"/>
              </a:rPr>
              <a:t>Task 3 - Page 16  CSS Media Query Basics</a:t>
            </a:r>
          </a:p>
        </p:txBody>
      </p:sp>
      <p:sp>
        <p:nvSpPr>
          <p:cNvPr name="TextBox 5" id="5"/>
          <p:cNvSpPr txBox="true"/>
          <p:nvPr/>
        </p:nvSpPr>
        <p:spPr>
          <a:xfrm rot="0">
            <a:off x="1028700" y="4712204"/>
            <a:ext cx="13073460" cy="580390"/>
          </a:xfrm>
          <a:prstGeom prst="rect">
            <a:avLst/>
          </a:prstGeom>
        </p:spPr>
        <p:txBody>
          <a:bodyPr anchor="t" rtlCol="false" tIns="0" lIns="0" bIns="0" rIns="0">
            <a:spAutoFit/>
          </a:bodyPr>
          <a:lstStyle/>
          <a:p>
            <a:pPr algn="l">
              <a:lnSpc>
                <a:spcPts val="4759"/>
              </a:lnSpc>
            </a:pPr>
            <a:r>
              <a:rPr lang="en-US" sz="3399">
                <a:solidFill>
                  <a:srgbClr val="000000"/>
                </a:solidFill>
                <a:latin typeface="Canva Sans"/>
                <a:ea typeface="Canva Sans"/>
                <a:cs typeface="Canva Sans"/>
                <a:sym typeface="Canva Sans"/>
              </a:rPr>
              <a:t>Task 4 - Page 17  JS ( file upload condition, selectors and more )</a:t>
            </a:r>
          </a:p>
        </p:txBody>
      </p:sp>
      <p:sp>
        <p:nvSpPr>
          <p:cNvPr name="TextBox 6" id="6"/>
          <p:cNvSpPr txBox="true"/>
          <p:nvPr/>
        </p:nvSpPr>
        <p:spPr>
          <a:xfrm rot="0">
            <a:off x="1028700" y="5635495"/>
            <a:ext cx="13835360" cy="580390"/>
          </a:xfrm>
          <a:prstGeom prst="rect">
            <a:avLst/>
          </a:prstGeom>
        </p:spPr>
        <p:txBody>
          <a:bodyPr anchor="t" rtlCol="false" tIns="0" lIns="0" bIns="0" rIns="0">
            <a:spAutoFit/>
          </a:bodyPr>
          <a:lstStyle/>
          <a:p>
            <a:pPr algn="l">
              <a:lnSpc>
                <a:spcPts val="4759"/>
              </a:lnSpc>
            </a:pPr>
            <a:r>
              <a:rPr lang="en-US" sz="3399">
                <a:solidFill>
                  <a:srgbClr val="000000"/>
                </a:solidFill>
                <a:latin typeface="Canva Sans"/>
                <a:ea typeface="Canva Sans"/>
                <a:cs typeface="Canva Sans"/>
                <a:sym typeface="Canva Sans"/>
              </a:rPr>
              <a:t>Task 5 - Page 21  JS local Storage, Session Storage, Cookies storage</a:t>
            </a:r>
          </a:p>
        </p:txBody>
      </p:sp>
      <p:sp>
        <p:nvSpPr>
          <p:cNvPr name="TextBox 7" id="7"/>
          <p:cNvSpPr txBox="true"/>
          <p:nvPr/>
        </p:nvSpPr>
        <p:spPr>
          <a:xfrm rot="0">
            <a:off x="4561582" y="141605"/>
            <a:ext cx="9164836"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Tasks Contents and page no.</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Freeform 2" id="2"/>
          <p:cNvSpPr/>
          <p:nvPr/>
        </p:nvSpPr>
        <p:spPr>
          <a:xfrm flipH="false" flipV="false" rot="0">
            <a:off x="252158" y="3978930"/>
            <a:ext cx="8128427" cy="3942287"/>
          </a:xfrm>
          <a:custGeom>
            <a:avLst/>
            <a:gdLst/>
            <a:ahLst/>
            <a:cxnLst/>
            <a:rect r="r" b="b" t="t" l="l"/>
            <a:pathLst>
              <a:path h="3942287" w="8128427">
                <a:moveTo>
                  <a:pt x="0" y="0"/>
                </a:moveTo>
                <a:lnTo>
                  <a:pt x="8128427" y="0"/>
                </a:lnTo>
                <a:lnTo>
                  <a:pt x="8128427" y="3942288"/>
                </a:lnTo>
                <a:lnTo>
                  <a:pt x="0" y="3942288"/>
                </a:lnTo>
                <a:lnTo>
                  <a:pt x="0" y="0"/>
                </a:lnTo>
                <a:close/>
              </a:path>
            </a:pathLst>
          </a:custGeom>
          <a:blipFill>
            <a:blip r:embed="rId2"/>
            <a:stretch>
              <a:fillRect l="0" t="0" r="0" b="0"/>
            </a:stretch>
          </a:blipFill>
        </p:spPr>
      </p:sp>
      <p:sp>
        <p:nvSpPr>
          <p:cNvPr name="Freeform 3" id="3"/>
          <p:cNvSpPr/>
          <p:nvPr/>
        </p:nvSpPr>
        <p:spPr>
          <a:xfrm flipH="false" flipV="false" rot="0">
            <a:off x="9687252" y="3291786"/>
            <a:ext cx="7991172" cy="5316575"/>
          </a:xfrm>
          <a:custGeom>
            <a:avLst/>
            <a:gdLst/>
            <a:ahLst/>
            <a:cxnLst/>
            <a:rect r="r" b="b" t="t" l="l"/>
            <a:pathLst>
              <a:path h="5316575" w="7991172">
                <a:moveTo>
                  <a:pt x="0" y="0"/>
                </a:moveTo>
                <a:lnTo>
                  <a:pt x="7991172" y="0"/>
                </a:lnTo>
                <a:lnTo>
                  <a:pt x="7991172" y="5316576"/>
                </a:lnTo>
                <a:lnTo>
                  <a:pt x="0" y="5316576"/>
                </a:lnTo>
                <a:lnTo>
                  <a:pt x="0" y="0"/>
                </a:lnTo>
                <a:close/>
              </a:path>
            </a:pathLst>
          </a:custGeom>
          <a:blipFill>
            <a:blip r:embed="rId3"/>
            <a:stretch>
              <a:fillRect l="0" t="0" r="0" b="0"/>
            </a:stretch>
          </a:blipFill>
        </p:spPr>
      </p:sp>
      <p:sp>
        <p:nvSpPr>
          <p:cNvPr name="TextBox 4" id="4"/>
          <p:cNvSpPr txBox="true"/>
          <p:nvPr/>
        </p:nvSpPr>
        <p:spPr>
          <a:xfrm rot="0">
            <a:off x="4491533" y="1107117"/>
            <a:ext cx="9304933" cy="1127748"/>
          </a:xfrm>
          <a:prstGeom prst="rect">
            <a:avLst/>
          </a:prstGeom>
        </p:spPr>
        <p:txBody>
          <a:bodyPr anchor="t" rtlCol="false" tIns="0" lIns="0" bIns="0" rIns="0">
            <a:spAutoFit/>
          </a:bodyPr>
          <a:lstStyle/>
          <a:p>
            <a:pPr algn="ctr">
              <a:lnSpc>
                <a:spcPts val="9240"/>
              </a:lnSpc>
            </a:pPr>
            <a:r>
              <a:rPr lang="en-US" sz="6600" b="true">
                <a:solidFill>
                  <a:srgbClr val="000000"/>
                </a:solidFill>
                <a:latin typeface="Canva Sans Bold"/>
                <a:ea typeface="Canva Sans Bold"/>
                <a:cs typeface="Canva Sans Bold"/>
                <a:sym typeface="Canva Sans Bold"/>
              </a:rPr>
              <a:t>Event handling sample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Freeform 2" id="2"/>
          <p:cNvSpPr/>
          <p:nvPr/>
        </p:nvSpPr>
        <p:spPr>
          <a:xfrm flipH="false" flipV="false" rot="0">
            <a:off x="12098922" y="5654466"/>
            <a:ext cx="2670622" cy="1303264"/>
          </a:xfrm>
          <a:custGeom>
            <a:avLst/>
            <a:gdLst/>
            <a:ahLst/>
            <a:cxnLst/>
            <a:rect r="r" b="b" t="t" l="l"/>
            <a:pathLst>
              <a:path h="1303264" w="2670622">
                <a:moveTo>
                  <a:pt x="0" y="0"/>
                </a:moveTo>
                <a:lnTo>
                  <a:pt x="2670622" y="0"/>
                </a:lnTo>
                <a:lnTo>
                  <a:pt x="2670622" y="1303263"/>
                </a:lnTo>
                <a:lnTo>
                  <a:pt x="0" y="1303263"/>
                </a:lnTo>
                <a:lnTo>
                  <a:pt x="0" y="0"/>
                </a:lnTo>
                <a:close/>
              </a:path>
            </a:pathLst>
          </a:custGeom>
          <a:blipFill>
            <a:blip r:embed="rId2"/>
            <a:stretch>
              <a:fillRect l="0" t="0" r="0" b="0"/>
            </a:stretch>
          </a:blipFill>
        </p:spPr>
      </p:sp>
      <p:sp>
        <p:nvSpPr>
          <p:cNvPr name="TextBox 3" id="3"/>
          <p:cNvSpPr txBox="true"/>
          <p:nvPr/>
        </p:nvSpPr>
        <p:spPr>
          <a:xfrm rot="0">
            <a:off x="3549005" y="1119505"/>
            <a:ext cx="9525" cy="332740"/>
          </a:xfrm>
          <a:prstGeom prst="rect">
            <a:avLst/>
          </a:prstGeom>
        </p:spPr>
        <p:txBody>
          <a:bodyPr anchor="t" rtlCol="false" tIns="0" lIns="0" bIns="0" rIns="0">
            <a:spAutoFit/>
          </a:bodyPr>
          <a:lstStyle/>
          <a:p>
            <a:pPr algn="l">
              <a:lnSpc>
                <a:spcPts val="2659"/>
              </a:lnSpc>
              <a:spcBef>
                <a:spcPct val="0"/>
              </a:spcBef>
            </a:pPr>
          </a:p>
        </p:txBody>
      </p:sp>
      <p:sp>
        <p:nvSpPr>
          <p:cNvPr name="TextBox 4" id="4"/>
          <p:cNvSpPr txBox="true"/>
          <p:nvPr/>
        </p:nvSpPr>
        <p:spPr>
          <a:xfrm rot="0">
            <a:off x="394392" y="2627784"/>
            <a:ext cx="8525162" cy="7977188"/>
          </a:xfrm>
          <a:prstGeom prst="rect">
            <a:avLst/>
          </a:prstGeom>
        </p:spPr>
        <p:txBody>
          <a:bodyPr anchor="t" rtlCol="false" tIns="0" lIns="0" bIns="0" rIns="0">
            <a:spAutoFit/>
          </a:bodyPr>
          <a:lstStyle/>
          <a:p>
            <a:pPr algn="l">
              <a:lnSpc>
                <a:spcPts val="2540"/>
              </a:lnSpc>
            </a:pPr>
            <a:r>
              <a:rPr lang="en-US" sz="1814" b="true">
                <a:solidFill>
                  <a:srgbClr val="000000"/>
                </a:solidFill>
                <a:latin typeface="Canva Sans Bold"/>
                <a:ea typeface="Canva Sans Bold"/>
                <a:cs typeface="Canva Sans Bold"/>
                <a:sym typeface="Canva Sans Bold"/>
              </a:rPr>
              <a:t>&lt;!DOCTYPE html&gt;</a:t>
            </a:r>
          </a:p>
          <a:p>
            <a:pPr algn="l">
              <a:lnSpc>
                <a:spcPts val="2540"/>
              </a:lnSpc>
            </a:pPr>
            <a:r>
              <a:rPr lang="en-US" sz="1814" b="true">
                <a:solidFill>
                  <a:srgbClr val="000000"/>
                </a:solidFill>
                <a:latin typeface="Canva Sans Bold"/>
                <a:ea typeface="Canva Sans Bold"/>
                <a:cs typeface="Canva Sans Bold"/>
                <a:sym typeface="Canva Sans Bold"/>
              </a:rPr>
              <a:t>&lt;html&gt;</a:t>
            </a:r>
          </a:p>
          <a:p>
            <a:pPr algn="l">
              <a:lnSpc>
                <a:spcPts val="2540"/>
              </a:lnSpc>
            </a:pPr>
            <a:r>
              <a:rPr lang="en-US" sz="1814" b="true">
                <a:solidFill>
                  <a:srgbClr val="000000"/>
                </a:solidFill>
                <a:latin typeface="Canva Sans Bold"/>
                <a:ea typeface="Canva Sans Bold"/>
                <a:cs typeface="Canva Sans Bold"/>
                <a:sym typeface="Canva Sans Bold"/>
              </a:rPr>
              <a:t>&lt;body&gt;</a:t>
            </a:r>
          </a:p>
          <a:p>
            <a:pPr algn="l">
              <a:lnSpc>
                <a:spcPts val="2540"/>
              </a:lnSpc>
            </a:pPr>
            <a:r>
              <a:rPr lang="en-US" sz="1814" b="true">
                <a:solidFill>
                  <a:srgbClr val="000000"/>
                </a:solidFill>
                <a:latin typeface="Canva Sans Bold"/>
                <a:ea typeface="Canva Sans Bold"/>
                <a:cs typeface="Canva Sans Bold"/>
                <a:sym typeface="Canva Sans Bold"/>
              </a:rPr>
              <a:t>&lt;p id="1"&gt;Hi&lt;/p&gt;</a:t>
            </a:r>
          </a:p>
          <a:p>
            <a:pPr algn="l">
              <a:lnSpc>
                <a:spcPts val="2540"/>
              </a:lnSpc>
            </a:pPr>
          </a:p>
          <a:p>
            <a:pPr algn="l">
              <a:lnSpc>
                <a:spcPts val="2540"/>
              </a:lnSpc>
            </a:pPr>
            <a:r>
              <a:rPr lang="en-US" sz="1814" b="true">
                <a:solidFill>
                  <a:srgbClr val="000000"/>
                </a:solidFill>
                <a:latin typeface="Canva Sans Bold"/>
                <a:ea typeface="Canva Sans Bold"/>
                <a:cs typeface="Canva Sans Bold"/>
                <a:sym typeface="Canva Sans Bold"/>
              </a:rPr>
              <a:t>&lt;script&gt;</a:t>
            </a:r>
          </a:p>
          <a:p>
            <a:pPr algn="l">
              <a:lnSpc>
                <a:spcPts val="2540"/>
              </a:lnSpc>
            </a:pPr>
            <a:r>
              <a:rPr lang="en-US" sz="1814" b="true">
                <a:solidFill>
                  <a:srgbClr val="000000"/>
                </a:solidFill>
                <a:latin typeface="Canva Sans Bold"/>
                <a:ea typeface="Canva Sans Bold"/>
                <a:cs typeface="Canva Sans Bold"/>
                <a:sym typeface="Canva Sans Bold"/>
              </a:rPr>
              <a:t>class Xxx {</a:t>
            </a:r>
          </a:p>
          <a:p>
            <a:pPr algn="l">
              <a:lnSpc>
                <a:spcPts val="2540"/>
              </a:lnSpc>
            </a:pPr>
            <a:r>
              <a:rPr lang="en-US" sz="1814" b="true">
                <a:solidFill>
                  <a:srgbClr val="000000"/>
                </a:solidFill>
                <a:latin typeface="Canva Sans Bold"/>
                <a:ea typeface="Canva Sans Bold"/>
                <a:cs typeface="Canva Sans Bold"/>
                <a:sym typeface="Canva Sans Bold"/>
              </a:rPr>
              <a:t>  constructor(x, y) {</a:t>
            </a:r>
          </a:p>
          <a:p>
            <a:pPr algn="l">
              <a:lnSpc>
                <a:spcPts val="2540"/>
              </a:lnSpc>
            </a:pPr>
            <a:r>
              <a:rPr lang="en-US" sz="1814" b="true">
                <a:solidFill>
                  <a:srgbClr val="000000"/>
                </a:solidFill>
                <a:latin typeface="Canva Sans Bold"/>
                <a:ea typeface="Canva Sans Bold"/>
                <a:cs typeface="Canva Sans Bold"/>
                <a:sym typeface="Canva Sans Bold"/>
              </a:rPr>
              <a:t>    this.run = x;</a:t>
            </a:r>
          </a:p>
          <a:p>
            <a:pPr algn="l">
              <a:lnSpc>
                <a:spcPts val="2540"/>
              </a:lnSpc>
            </a:pPr>
            <a:r>
              <a:rPr lang="en-US" sz="1814" b="true">
                <a:solidFill>
                  <a:srgbClr val="000000"/>
                </a:solidFill>
                <a:latin typeface="Canva Sans Bold"/>
                <a:ea typeface="Canva Sans Bold"/>
                <a:cs typeface="Canva Sans Bold"/>
                <a:sym typeface="Canva Sans Bold"/>
              </a:rPr>
              <a:t>    this.fun = y;</a:t>
            </a:r>
          </a:p>
          <a:p>
            <a:pPr algn="l">
              <a:lnSpc>
                <a:spcPts val="2540"/>
              </a:lnSpc>
            </a:pPr>
            <a:r>
              <a:rPr lang="en-US" sz="1814" b="true">
                <a:solidFill>
                  <a:srgbClr val="000000"/>
                </a:solidFill>
                <a:latin typeface="Canva Sans Bold"/>
                <a:ea typeface="Canva Sans Bold"/>
                <a:cs typeface="Canva Sans Bold"/>
                <a:sym typeface="Canva Sans Bold"/>
              </a:rPr>
              <a:t>  }</a:t>
            </a:r>
          </a:p>
          <a:p>
            <a:pPr algn="l">
              <a:lnSpc>
                <a:spcPts val="2540"/>
              </a:lnSpc>
            </a:pPr>
          </a:p>
          <a:p>
            <a:pPr algn="l">
              <a:lnSpc>
                <a:spcPts val="2540"/>
              </a:lnSpc>
            </a:pPr>
            <a:r>
              <a:rPr lang="en-US" sz="1814" b="true">
                <a:solidFill>
                  <a:srgbClr val="000000"/>
                </a:solidFill>
                <a:latin typeface="Canva Sans Bold"/>
                <a:ea typeface="Canva Sans Bold"/>
                <a:cs typeface="Canva Sans Bold"/>
                <a:sym typeface="Canva Sans Bold"/>
              </a:rPr>
              <a:t>  sample() { // Removed 'function' keyword, corrected method syntax</a:t>
            </a:r>
          </a:p>
          <a:p>
            <a:pPr algn="l">
              <a:lnSpc>
                <a:spcPts val="2540"/>
              </a:lnSpc>
            </a:pPr>
            <a:r>
              <a:rPr lang="en-US" sz="1814" b="true">
                <a:solidFill>
                  <a:srgbClr val="000000"/>
                </a:solidFill>
                <a:latin typeface="Canva Sans Bold"/>
                <a:ea typeface="Canva Sans Bold"/>
                <a:cs typeface="Canva Sans Bold"/>
                <a:sym typeface="Canva Sans Bold"/>
              </a:rPr>
              <a:t>    return this.run + this.fun;</a:t>
            </a:r>
          </a:p>
          <a:p>
            <a:pPr algn="l">
              <a:lnSpc>
                <a:spcPts val="2540"/>
              </a:lnSpc>
            </a:pPr>
            <a:r>
              <a:rPr lang="en-US" sz="1814" b="true">
                <a:solidFill>
                  <a:srgbClr val="000000"/>
                </a:solidFill>
                <a:latin typeface="Canva Sans Bold"/>
                <a:ea typeface="Canva Sans Bold"/>
                <a:cs typeface="Canva Sans Bold"/>
                <a:sym typeface="Canva Sans Bold"/>
              </a:rPr>
              <a:t>  }</a:t>
            </a:r>
          </a:p>
          <a:p>
            <a:pPr algn="l">
              <a:lnSpc>
                <a:spcPts val="2540"/>
              </a:lnSpc>
            </a:pPr>
            <a:r>
              <a:rPr lang="en-US" sz="1814" b="true">
                <a:solidFill>
                  <a:srgbClr val="000000"/>
                </a:solidFill>
                <a:latin typeface="Canva Sans Bold"/>
                <a:ea typeface="Canva Sans Bold"/>
                <a:cs typeface="Canva Sans Bold"/>
                <a:sym typeface="Canva Sans Bold"/>
              </a:rPr>
              <a:t>}</a:t>
            </a:r>
          </a:p>
          <a:p>
            <a:pPr algn="l">
              <a:lnSpc>
                <a:spcPts val="2540"/>
              </a:lnSpc>
            </a:pPr>
          </a:p>
          <a:p>
            <a:pPr algn="l">
              <a:lnSpc>
                <a:spcPts val="2540"/>
              </a:lnSpc>
            </a:pPr>
            <a:r>
              <a:rPr lang="en-US" sz="1814" b="true">
                <a:solidFill>
                  <a:srgbClr val="000000"/>
                </a:solidFill>
                <a:latin typeface="Canva Sans Bold"/>
                <a:ea typeface="Canva Sans Bold"/>
                <a:cs typeface="Canva Sans Bold"/>
                <a:sym typeface="Canva Sans Bold"/>
              </a:rPr>
              <a:t>let summa = new Xxx(4, 4); // Create an instance of Xxx</a:t>
            </a:r>
          </a:p>
          <a:p>
            <a:pPr algn="l">
              <a:lnSpc>
                <a:spcPts val="2540"/>
              </a:lnSpc>
            </a:pPr>
            <a:r>
              <a:rPr lang="en-US" sz="1814" b="true">
                <a:solidFill>
                  <a:srgbClr val="000000"/>
                </a:solidFill>
                <a:latin typeface="Canva Sans Bold"/>
                <a:ea typeface="Canva Sans Bold"/>
                <a:cs typeface="Canva Sans Bold"/>
                <a:sym typeface="Canva Sans Bold"/>
              </a:rPr>
              <a:t>document.getElementById("1").innerHTML = "Sum: " + summa.sample(); </a:t>
            </a:r>
          </a:p>
          <a:p>
            <a:pPr algn="l">
              <a:lnSpc>
                <a:spcPts val="2540"/>
              </a:lnSpc>
            </a:pPr>
            <a:r>
              <a:rPr lang="en-US" sz="1814" b="true">
                <a:solidFill>
                  <a:srgbClr val="000000"/>
                </a:solidFill>
                <a:latin typeface="Canva Sans Bold"/>
                <a:ea typeface="Canva Sans Bold"/>
                <a:cs typeface="Canva Sans Bold"/>
                <a:sym typeface="Canva Sans Bold"/>
              </a:rPr>
              <a:t>&lt;/script&gt;</a:t>
            </a:r>
          </a:p>
          <a:p>
            <a:pPr algn="l">
              <a:lnSpc>
                <a:spcPts val="2540"/>
              </a:lnSpc>
            </a:pPr>
          </a:p>
          <a:p>
            <a:pPr algn="l">
              <a:lnSpc>
                <a:spcPts val="2540"/>
              </a:lnSpc>
            </a:pPr>
            <a:r>
              <a:rPr lang="en-US" sz="1814" b="true">
                <a:solidFill>
                  <a:srgbClr val="000000"/>
                </a:solidFill>
                <a:latin typeface="Canva Sans Bold"/>
                <a:ea typeface="Canva Sans Bold"/>
                <a:cs typeface="Canva Sans Bold"/>
                <a:sym typeface="Canva Sans Bold"/>
              </a:rPr>
              <a:t>&lt;/body&gt;</a:t>
            </a:r>
          </a:p>
          <a:p>
            <a:pPr algn="l">
              <a:lnSpc>
                <a:spcPts val="2540"/>
              </a:lnSpc>
            </a:pPr>
            <a:r>
              <a:rPr lang="en-US" sz="1814" b="true">
                <a:solidFill>
                  <a:srgbClr val="000000"/>
                </a:solidFill>
                <a:latin typeface="Canva Sans Bold"/>
                <a:ea typeface="Canva Sans Bold"/>
                <a:cs typeface="Canva Sans Bold"/>
                <a:sym typeface="Canva Sans Bold"/>
              </a:rPr>
              <a:t>&lt;/html&gt;</a:t>
            </a:r>
          </a:p>
          <a:p>
            <a:pPr algn="l">
              <a:lnSpc>
                <a:spcPts val="2540"/>
              </a:lnSpc>
            </a:pPr>
          </a:p>
          <a:p>
            <a:pPr algn="l">
              <a:lnSpc>
                <a:spcPts val="2540"/>
              </a:lnSpc>
            </a:pPr>
          </a:p>
        </p:txBody>
      </p:sp>
      <p:sp>
        <p:nvSpPr>
          <p:cNvPr name="TextBox 5" id="5"/>
          <p:cNvSpPr txBox="true"/>
          <p:nvPr/>
        </p:nvSpPr>
        <p:spPr>
          <a:xfrm rot="0">
            <a:off x="394392" y="1214437"/>
            <a:ext cx="4421287" cy="887095"/>
          </a:xfrm>
          <a:prstGeom prst="rect">
            <a:avLst/>
          </a:prstGeom>
        </p:spPr>
        <p:txBody>
          <a:bodyPr anchor="t" rtlCol="false" tIns="0" lIns="0" bIns="0" rIns="0">
            <a:spAutoFit/>
          </a:bodyPr>
          <a:lstStyle/>
          <a:p>
            <a:pPr algn="ctr">
              <a:lnSpc>
                <a:spcPts val="7279"/>
              </a:lnSpc>
            </a:pPr>
            <a:r>
              <a:rPr lang="en-US" sz="5199" b="true">
                <a:solidFill>
                  <a:srgbClr val="38B6FF"/>
                </a:solidFill>
                <a:latin typeface="Canva Sans Bold"/>
                <a:ea typeface="Canva Sans Bold"/>
                <a:cs typeface="Canva Sans Bold"/>
                <a:sym typeface="Canva Sans Bold"/>
              </a:rPr>
              <a:t>Class Sample </a:t>
            </a:r>
          </a:p>
        </p:txBody>
      </p:sp>
      <p:sp>
        <p:nvSpPr>
          <p:cNvPr name="TextBox 6" id="6"/>
          <p:cNvSpPr txBox="true"/>
          <p:nvPr/>
        </p:nvSpPr>
        <p:spPr>
          <a:xfrm rot="0">
            <a:off x="7371407" y="-256857"/>
            <a:ext cx="3545185"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Task 5</a:t>
            </a:r>
          </a:p>
        </p:txBody>
      </p:sp>
      <p:sp>
        <p:nvSpPr>
          <p:cNvPr name="TextBox 7" id="7"/>
          <p:cNvSpPr txBox="true"/>
          <p:nvPr/>
        </p:nvSpPr>
        <p:spPr>
          <a:xfrm rot="0">
            <a:off x="10974710" y="3576956"/>
            <a:ext cx="4418608" cy="1566544"/>
          </a:xfrm>
          <a:prstGeom prst="rect">
            <a:avLst/>
          </a:prstGeom>
        </p:spPr>
        <p:txBody>
          <a:bodyPr anchor="t" rtlCol="false" tIns="0" lIns="0" bIns="0" rIns="0">
            <a:spAutoFit/>
          </a:bodyPr>
          <a:lstStyle/>
          <a:p>
            <a:pPr algn="ctr">
              <a:lnSpc>
                <a:spcPts val="12880"/>
              </a:lnSpc>
            </a:pPr>
            <a:r>
              <a:rPr lang="en-US" sz="9200" b="true">
                <a:solidFill>
                  <a:srgbClr val="0CC0DF"/>
                </a:solidFill>
                <a:latin typeface="Canva Sans Bold"/>
                <a:ea typeface="Canva Sans Bold"/>
                <a:cs typeface="Canva Sans Bold"/>
                <a:sym typeface="Canva Sans Bold"/>
              </a:rPr>
              <a:t>Output:</a:t>
            </a:r>
          </a:p>
        </p:txBody>
      </p:sp>
      <p:sp>
        <p:nvSpPr>
          <p:cNvPr name="TextBox 8" id="8"/>
          <p:cNvSpPr txBox="true"/>
          <p:nvPr/>
        </p:nvSpPr>
        <p:spPr>
          <a:xfrm rot="0">
            <a:off x="14076288" y="448310"/>
            <a:ext cx="263406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25 OCT 2024</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4584039" y="1679575"/>
            <a:ext cx="7126089" cy="8807450"/>
          </a:xfrm>
          <a:prstGeom prst="rect">
            <a:avLst/>
          </a:prstGeom>
        </p:spPr>
        <p:txBody>
          <a:bodyPr anchor="t" rtlCol="false" tIns="0" lIns="0" bIns="0" rIns="0">
            <a:spAutoFit/>
          </a:bodyPr>
          <a:lstStyle/>
          <a:p>
            <a:pPr algn="l">
              <a:lnSpc>
                <a:spcPts val="2800"/>
              </a:lnSpc>
            </a:pPr>
          </a:p>
          <a:p>
            <a:pPr algn="l">
              <a:lnSpc>
                <a:spcPts val="2800"/>
              </a:lnSpc>
            </a:pPr>
            <a:r>
              <a:rPr lang="en-US" sz="2000">
                <a:solidFill>
                  <a:srgbClr val="000000"/>
                </a:solidFill>
                <a:latin typeface="Canva Sans"/>
                <a:ea typeface="Canva Sans"/>
                <a:cs typeface="Canva Sans"/>
                <a:sym typeface="Canva Sans"/>
              </a:rPr>
              <a:t>&lt;script&gt;</a:t>
            </a:r>
          </a:p>
          <a:p>
            <a:pPr algn="l">
              <a:lnSpc>
                <a:spcPts val="2800"/>
              </a:lnSpc>
            </a:pPr>
            <a:r>
              <a:rPr lang="en-US" sz="2000">
                <a:solidFill>
                  <a:srgbClr val="000000"/>
                </a:solidFill>
                <a:latin typeface="Canva Sans"/>
                <a:ea typeface="Canva Sans"/>
                <a:cs typeface="Canva Sans"/>
                <a:sym typeface="Canva Sans"/>
              </a:rPr>
              <a:t> class Student {</a:t>
            </a:r>
          </a:p>
          <a:p>
            <a:pPr algn="l">
              <a:lnSpc>
                <a:spcPts val="2800"/>
              </a:lnSpc>
            </a:pPr>
            <a:r>
              <a:rPr lang="en-US" sz="2000">
                <a:solidFill>
                  <a:srgbClr val="000000"/>
                </a:solidFill>
                <a:latin typeface="Canva Sans"/>
                <a:ea typeface="Canva Sans"/>
                <a:cs typeface="Canva Sans"/>
                <a:sym typeface="Canva Sans"/>
              </a:rPr>
              <a:t> constructor(name) {</a:t>
            </a:r>
          </a:p>
          <a:p>
            <a:pPr algn="l">
              <a:lnSpc>
                <a:spcPts val="2800"/>
              </a:lnSpc>
            </a:pPr>
            <a:r>
              <a:rPr lang="en-US" sz="2000">
                <a:solidFill>
                  <a:srgbClr val="000000"/>
                </a:solidFill>
                <a:latin typeface="Canva Sans"/>
                <a:ea typeface="Canva Sans"/>
                <a:cs typeface="Canva Sans"/>
                <a:sym typeface="Canva Sans"/>
              </a:rPr>
              <a:t> this.n = name;</a:t>
            </a:r>
          </a:p>
          <a:p>
            <a:pPr algn="l">
              <a:lnSpc>
                <a:spcPts val="2800"/>
              </a:lnSpc>
            </a:pPr>
            <a:r>
              <a:rPr lang="en-US" sz="2000">
                <a:solidFill>
                  <a:srgbClr val="000000"/>
                </a:solidFill>
                <a:latin typeface="Canva Sans"/>
                <a:ea typeface="Canva Sans"/>
                <a:cs typeface="Canva Sans"/>
                <a:sym typeface="Canva Sans"/>
              </a:rPr>
              <a:t> }</a:t>
            </a:r>
          </a:p>
          <a:p>
            <a:pPr algn="l">
              <a:lnSpc>
                <a:spcPts val="2800"/>
              </a:lnSpc>
            </a:pPr>
            <a:r>
              <a:rPr lang="en-US" sz="2000">
                <a:solidFill>
                  <a:srgbClr val="000000"/>
                </a:solidFill>
                <a:latin typeface="Canva Sans"/>
                <a:ea typeface="Canva Sans"/>
                <a:cs typeface="Canva Sans"/>
                <a:sym typeface="Canva Sans"/>
              </a:rPr>
              <a:t> fun1(x, y) {</a:t>
            </a:r>
          </a:p>
          <a:p>
            <a:pPr algn="l">
              <a:lnSpc>
                <a:spcPts val="2800"/>
              </a:lnSpc>
            </a:pPr>
            <a:r>
              <a:rPr lang="en-US" sz="2000">
                <a:solidFill>
                  <a:srgbClr val="000000"/>
                </a:solidFill>
                <a:latin typeface="Canva Sans"/>
                <a:ea typeface="Canva Sans"/>
                <a:cs typeface="Canva Sans"/>
                <a:sym typeface="Canva Sans"/>
              </a:rPr>
              <a:t> return this.n + " is a topper";</a:t>
            </a:r>
          </a:p>
          <a:p>
            <a:pPr algn="l">
              <a:lnSpc>
                <a:spcPts val="2800"/>
              </a:lnSpc>
            </a:pPr>
            <a:r>
              <a:rPr lang="en-US" sz="2000">
                <a:solidFill>
                  <a:srgbClr val="000000"/>
                </a:solidFill>
                <a:latin typeface="Canva Sans"/>
                <a:ea typeface="Canva Sans"/>
                <a:cs typeface="Canva Sans"/>
                <a:sym typeface="Canva Sans"/>
              </a:rPr>
              <a:t> }</a:t>
            </a:r>
          </a:p>
          <a:p>
            <a:pPr algn="l">
              <a:lnSpc>
                <a:spcPts val="2800"/>
              </a:lnSpc>
            </a:pPr>
            <a:r>
              <a:rPr lang="en-US" sz="2000">
                <a:solidFill>
                  <a:srgbClr val="000000"/>
                </a:solidFill>
                <a:latin typeface="Canva Sans"/>
                <a:ea typeface="Canva Sans"/>
                <a:cs typeface="Canva Sans"/>
                <a:sym typeface="Canva Sans"/>
              </a:rPr>
              <a:t> }</a:t>
            </a:r>
          </a:p>
          <a:p>
            <a:pPr algn="l">
              <a:lnSpc>
                <a:spcPts val="2800"/>
              </a:lnSpc>
            </a:pPr>
          </a:p>
          <a:p>
            <a:pPr algn="l">
              <a:lnSpc>
                <a:spcPts val="2800"/>
              </a:lnSpc>
            </a:pPr>
            <a:r>
              <a:rPr lang="en-US" sz="2000">
                <a:solidFill>
                  <a:srgbClr val="000000"/>
                </a:solidFill>
                <a:latin typeface="Canva Sans"/>
                <a:ea typeface="Canva Sans"/>
                <a:cs typeface="Canva Sans"/>
                <a:sym typeface="Canva Sans"/>
              </a:rPr>
              <a:t> class Marks extends Student {</a:t>
            </a:r>
          </a:p>
          <a:p>
            <a:pPr algn="l">
              <a:lnSpc>
                <a:spcPts val="2800"/>
              </a:lnSpc>
            </a:pPr>
            <a:r>
              <a:rPr lang="en-US" sz="2000">
                <a:solidFill>
                  <a:srgbClr val="000000"/>
                </a:solidFill>
                <a:latin typeface="Canva Sans"/>
                <a:ea typeface="Canva Sans"/>
                <a:cs typeface="Canva Sans"/>
                <a:sym typeface="Canva Sans"/>
              </a:rPr>
              <a:t> constructor(name, marks) {</a:t>
            </a:r>
          </a:p>
          <a:p>
            <a:pPr algn="l">
              <a:lnSpc>
                <a:spcPts val="2800"/>
              </a:lnSpc>
            </a:pPr>
            <a:r>
              <a:rPr lang="en-US" sz="2000">
                <a:solidFill>
                  <a:srgbClr val="000000"/>
                </a:solidFill>
                <a:latin typeface="Canva Sans"/>
                <a:ea typeface="Canva Sans"/>
                <a:cs typeface="Canva Sans"/>
                <a:sym typeface="Canva Sans"/>
              </a:rPr>
              <a:t> super(name); // Calls the parent class constructor</a:t>
            </a:r>
          </a:p>
          <a:p>
            <a:pPr algn="l">
              <a:lnSpc>
                <a:spcPts val="2800"/>
              </a:lnSpc>
            </a:pPr>
            <a:r>
              <a:rPr lang="en-US" sz="2000">
                <a:solidFill>
                  <a:srgbClr val="000000"/>
                </a:solidFill>
                <a:latin typeface="Canva Sans"/>
                <a:ea typeface="Canva Sans"/>
                <a:cs typeface="Canva Sans"/>
                <a:sym typeface="Canva Sans"/>
              </a:rPr>
              <a:t> this.m = marks;</a:t>
            </a:r>
          </a:p>
          <a:p>
            <a:pPr algn="l">
              <a:lnSpc>
                <a:spcPts val="2800"/>
              </a:lnSpc>
            </a:pPr>
            <a:r>
              <a:rPr lang="en-US" sz="2000">
                <a:solidFill>
                  <a:srgbClr val="000000"/>
                </a:solidFill>
                <a:latin typeface="Canva Sans"/>
                <a:ea typeface="Canva Sans"/>
                <a:cs typeface="Canva Sans"/>
                <a:sym typeface="Canva Sans"/>
              </a:rPr>
              <a:t> }</a:t>
            </a:r>
          </a:p>
          <a:p>
            <a:pPr algn="l">
              <a:lnSpc>
                <a:spcPts val="2800"/>
              </a:lnSpc>
            </a:pPr>
            <a:r>
              <a:rPr lang="en-US" sz="2000">
                <a:solidFill>
                  <a:srgbClr val="000000"/>
                </a:solidFill>
                <a:latin typeface="Canva Sans"/>
                <a:ea typeface="Canva Sans"/>
                <a:cs typeface="Canva Sans"/>
                <a:sym typeface="Canva Sans"/>
              </a:rPr>
              <a:t> fun2(z, a) {</a:t>
            </a:r>
          </a:p>
          <a:p>
            <a:pPr algn="l">
              <a:lnSpc>
                <a:spcPts val="2800"/>
              </a:lnSpc>
            </a:pPr>
            <a:r>
              <a:rPr lang="en-US" sz="2000">
                <a:solidFill>
                  <a:srgbClr val="000000"/>
                </a:solidFill>
                <a:latin typeface="Canva Sans"/>
                <a:ea typeface="Canva Sans"/>
                <a:cs typeface="Canva Sans"/>
                <a:sym typeface="Canva Sans"/>
              </a:rPr>
              <a:t> return this.n + " has scored " + this.m + " , Wow !";</a:t>
            </a:r>
          </a:p>
          <a:p>
            <a:pPr algn="l">
              <a:lnSpc>
                <a:spcPts val="2800"/>
              </a:lnSpc>
            </a:pPr>
            <a:r>
              <a:rPr lang="en-US" sz="2000">
                <a:solidFill>
                  <a:srgbClr val="000000"/>
                </a:solidFill>
                <a:latin typeface="Canva Sans"/>
                <a:ea typeface="Canva Sans"/>
                <a:cs typeface="Canva Sans"/>
                <a:sym typeface="Canva Sans"/>
              </a:rPr>
              <a:t> }</a:t>
            </a:r>
          </a:p>
          <a:p>
            <a:pPr algn="l">
              <a:lnSpc>
                <a:spcPts val="2800"/>
              </a:lnSpc>
            </a:pPr>
            <a:r>
              <a:rPr lang="en-US" sz="2000">
                <a:solidFill>
                  <a:srgbClr val="000000"/>
                </a:solidFill>
                <a:latin typeface="Canva Sans"/>
                <a:ea typeface="Canva Sans"/>
                <a:cs typeface="Canva Sans"/>
                <a:sym typeface="Canva Sans"/>
              </a:rPr>
              <a:t> }</a:t>
            </a:r>
          </a:p>
          <a:p>
            <a:pPr algn="l">
              <a:lnSpc>
                <a:spcPts val="2800"/>
              </a:lnSpc>
            </a:pPr>
          </a:p>
          <a:p>
            <a:pPr algn="l">
              <a:lnSpc>
                <a:spcPts val="2800"/>
              </a:lnSpc>
            </a:pPr>
            <a:r>
              <a:rPr lang="en-US" sz="2000">
                <a:solidFill>
                  <a:srgbClr val="000000"/>
                </a:solidFill>
                <a:latin typeface="Canva Sans"/>
                <a:ea typeface="Canva Sans"/>
                <a:cs typeface="Canva Sans"/>
                <a:sym typeface="Canva Sans"/>
              </a:rPr>
              <a:t> let xx = new Marks("Siva", 50);</a:t>
            </a:r>
          </a:p>
          <a:p>
            <a:pPr algn="l">
              <a:lnSpc>
                <a:spcPts val="2800"/>
              </a:lnSpc>
            </a:pPr>
            <a:r>
              <a:rPr lang="en-US" sz="2000">
                <a:solidFill>
                  <a:srgbClr val="000000"/>
                </a:solidFill>
                <a:latin typeface="Canva Sans"/>
                <a:ea typeface="Canva Sans"/>
                <a:cs typeface="Canva Sans"/>
                <a:sym typeface="Canva Sans"/>
              </a:rPr>
              <a:t> document.getElementById("1").innerHTML = xx.fun2(2, 3) ;</a:t>
            </a:r>
          </a:p>
          <a:p>
            <a:pPr algn="l">
              <a:lnSpc>
                <a:spcPts val="2800"/>
              </a:lnSpc>
            </a:pPr>
            <a:r>
              <a:rPr lang="en-US" sz="2000">
                <a:solidFill>
                  <a:srgbClr val="000000"/>
                </a:solidFill>
                <a:latin typeface="Canva Sans"/>
                <a:ea typeface="Canva Sans"/>
                <a:cs typeface="Canva Sans"/>
                <a:sym typeface="Canva Sans"/>
              </a:rPr>
              <a:t>&lt;/script&gt;</a:t>
            </a:r>
          </a:p>
          <a:p>
            <a:pPr algn="l">
              <a:lnSpc>
                <a:spcPts val="2800"/>
              </a:lnSpc>
            </a:pPr>
          </a:p>
        </p:txBody>
      </p:sp>
      <p:sp>
        <p:nvSpPr>
          <p:cNvPr name="Freeform 3" id="3"/>
          <p:cNvSpPr/>
          <p:nvPr/>
        </p:nvSpPr>
        <p:spPr>
          <a:xfrm flipH="false" flipV="false" rot="0">
            <a:off x="12061556" y="5333639"/>
            <a:ext cx="5197744" cy="683037"/>
          </a:xfrm>
          <a:custGeom>
            <a:avLst/>
            <a:gdLst/>
            <a:ahLst/>
            <a:cxnLst/>
            <a:rect r="r" b="b" t="t" l="l"/>
            <a:pathLst>
              <a:path h="683037" w="5197744">
                <a:moveTo>
                  <a:pt x="0" y="0"/>
                </a:moveTo>
                <a:lnTo>
                  <a:pt x="5197744" y="0"/>
                </a:lnTo>
                <a:lnTo>
                  <a:pt x="5197744" y="683037"/>
                </a:lnTo>
                <a:lnTo>
                  <a:pt x="0" y="683037"/>
                </a:lnTo>
                <a:lnTo>
                  <a:pt x="0" y="0"/>
                </a:lnTo>
                <a:close/>
              </a:path>
            </a:pathLst>
          </a:custGeom>
          <a:blipFill>
            <a:blip r:embed="rId2"/>
            <a:stretch>
              <a:fillRect l="0" t="0" r="0" b="0"/>
            </a:stretch>
          </a:blipFill>
        </p:spPr>
      </p:sp>
      <p:sp>
        <p:nvSpPr>
          <p:cNvPr name="TextBox 4" id="4"/>
          <p:cNvSpPr txBox="true"/>
          <p:nvPr/>
        </p:nvSpPr>
        <p:spPr>
          <a:xfrm rot="0">
            <a:off x="347176" y="2154083"/>
            <a:ext cx="2172097" cy="3521075"/>
          </a:xfrm>
          <a:prstGeom prst="rect">
            <a:avLst/>
          </a:prstGeom>
        </p:spPr>
        <p:txBody>
          <a:bodyPr anchor="t" rtlCol="false" tIns="0" lIns="0" bIns="0" rIns="0">
            <a:spAutoFit/>
          </a:bodyPr>
          <a:lstStyle/>
          <a:p>
            <a:pPr algn="l">
              <a:lnSpc>
                <a:spcPts val="2800"/>
              </a:lnSpc>
            </a:pPr>
            <a:r>
              <a:rPr lang="en-US" sz="2000">
                <a:solidFill>
                  <a:srgbClr val="000000"/>
                </a:solidFill>
                <a:latin typeface="Canva Sans"/>
                <a:ea typeface="Canva Sans"/>
                <a:cs typeface="Canva Sans"/>
                <a:sym typeface="Canva Sans"/>
              </a:rPr>
              <a:t>&lt;!DOCTYPE html&gt;</a:t>
            </a:r>
          </a:p>
          <a:p>
            <a:pPr algn="l">
              <a:lnSpc>
                <a:spcPts val="2800"/>
              </a:lnSpc>
            </a:pPr>
            <a:r>
              <a:rPr lang="en-US" sz="2000">
                <a:solidFill>
                  <a:srgbClr val="000000"/>
                </a:solidFill>
                <a:latin typeface="Canva Sans"/>
                <a:ea typeface="Canva Sans"/>
                <a:cs typeface="Canva Sans"/>
                <a:sym typeface="Canva Sans"/>
              </a:rPr>
              <a:t>&lt;html&gt;</a:t>
            </a:r>
          </a:p>
          <a:p>
            <a:pPr algn="l">
              <a:lnSpc>
                <a:spcPts val="2800"/>
              </a:lnSpc>
            </a:pPr>
            <a:r>
              <a:rPr lang="en-US" sz="2000">
                <a:solidFill>
                  <a:srgbClr val="000000"/>
                </a:solidFill>
                <a:latin typeface="Canva Sans"/>
                <a:ea typeface="Canva Sans"/>
                <a:cs typeface="Canva Sans"/>
                <a:sym typeface="Canva Sans"/>
              </a:rPr>
              <a:t>&lt;body&gt;</a:t>
            </a:r>
          </a:p>
          <a:p>
            <a:pPr algn="l">
              <a:lnSpc>
                <a:spcPts val="2800"/>
              </a:lnSpc>
            </a:pPr>
            <a:r>
              <a:rPr lang="en-US" sz="2000">
                <a:solidFill>
                  <a:srgbClr val="000000"/>
                </a:solidFill>
                <a:latin typeface="Canva Sans"/>
                <a:ea typeface="Canva Sans"/>
                <a:cs typeface="Canva Sans"/>
                <a:sym typeface="Canva Sans"/>
              </a:rPr>
              <a:t>&lt;p id="1"&gt;Hi&lt;/p&gt;</a:t>
            </a:r>
          </a:p>
          <a:p>
            <a:pPr algn="l">
              <a:lnSpc>
                <a:spcPts val="2800"/>
              </a:lnSpc>
            </a:pPr>
          </a:p>
          <a:p>
            <a:pPr algn="l">
              <a:lnSpc>
                <a:spcPts val="2800"/>
              </a:lnSpc>
            </a:pPr>
          </a:p>
          <a:p>
            <a:pPr algn="l">
              <a:lnSpc>
                <a:spcPts val="2800"/>
              </a:lnSpc>
            </a:pPr>
            <a:r>
              <a:rPr lang="en-US" sz="2000">
                <a:solidFill>
                  <a:srgbClr val="000000"/>
                </a:solidFill>
                <a:latin typeface="Canva Sans"/>
                <a:ea typeface="Canva Sans"/>
                <a:cs typeface="Canva Sans"/>
                <a:sym typeface="Canva Sans"/>
              </a:rPr>
              <a:t>&lt;/body&gt;</a:t>
            </a:r>
          </a:p>
          <a:p>
            <a:pPr algn="l">
              <a:lnSpc>
                <a:spcPts val="2800"/>
              </a:lnSpc>
            </a:pPr>
            <a:r>
              <a:rPr lang="en-US" sz="2000">
                <a:solidFill>
                  <a:srgbClr val="000000"/>
                </a:solidFill>
                <a:latin typeface="Canva Sans"/>
                <a:ea typeface="Canva Sans"/>
                <a:cs typeface="Canva Sans"/>
                <a:sym typeface="Canva Sans"/>
              </a:rPr>
              <a:t>&lt;/html&gt;</a:t>
            </a:r>
          </a:p>
          <a:p>
            <a:pPr algn="l">
              <a:lnSpc>
                <a:spcPts val="2800"/>
              </a:lnSpc>
            </a:pPr>
          </a:p>
          <a:p>
            <a:pPr algn="l">
              <a:lnSpc>
                <a:spcPts val="2800"/>
              </a:lnSpc>
            </a:pPr>
          </a:p>
        </p:txBody>
      </p:sp>
      <p:sp>
        <p:nvSpPr>
          <p:cNvPr name="TextBox 5" id="5"/>
          <p:cNvSpPr txBox="true"/>
          <p:nvPr/>
        </p:nvSpPr>
        <p:spPr>
          <a:xfrm rot="0">
            <a:off x="0" y="640080"/>
            <a:ext cx="7664578" cy="887095"/>
          </a:xfrm>
          <a:prstGeom prst="rect">
            <a:avLst/>
          </a:prstGeom>
        </p:spPr>
        <p:txBody>
          <a:bodyPr anchor="t" rtlCol="false" tIns="0" lIns="0" bIns="0" rIns="0">
            <a:spAutoFit/>
          </a:bodyPr>
          <a:lstStyle/>
          <a:p>
            <a:pPr algn="l">
              <a:lnSpc>
                <a:spcPts val="7279"/>
              </a:lnSpc>
            </a:pPr>
            <a:r>
              <a:rPr lang="en-US" sz="5199" b="true">
                <a:solidFill>
                  <a:srgbClr val="0CC0DF"/>
                </a:solidFill>
                <a:latin typeface="Canva Sans Bold"/>
                <a:ea typeface="Canva Sans Bold"/>
                <a:cs typeface="Canva Sans Bold"/>
                <a:sym typeface="Canva Sans Bold"/>
              </a:rPr>
              <a:t>Class Inheritance </a:t>
            </a:r>
          </a:p>
        </p:txBody>
      </p:sp>
      <p:sp>
        <p:nvSpPr>
          <p:cNvPr name="TextBox 6" id="6"/>
          <p:cNvSpPr txBox="true"/>
          <p:nvPr/>
        </p:nvSpPr>
        <p:spPr>
          <a:xfrm rot="0">
            <a:off x="347176" y="1365885"/>
            <a:ext cx="2172097" cy="646429"/>
          </a:xfrm>
          <a:prstGeom prst="rect">
            <a:avLst/>
          </a:prstGeom>
        </p:spPr>
        <p:txBody>
          <a:bodyPr anchor="t" rtlCol="false" tIns="0" lIns="0" bIns="0" rIns="0">
            <a:spAutoFit/>
          </a:bodyPr>
          <a:lstStyle/>
          <a:p>
            <a:pPr algn="l">
              <a:lnSpc>
                <a:spcPts val="5320"/>
              </a:lnSpc>
            </a:pPr>
            <a:r>
              <a:rPr lang="en-US" sz="3800" b="true">
                <a:solidFill>
                  <a:srgbClr val="000000"/>
                </a:solidFill>
                <a:latin typeface="Canva Sans Bold"/>
                <a:ea typeface="Canva Sans Bold"/>
                <a:cs typeface="Canva Sans Bold"/>
                <a:sym typeface="Canva Sans Bold"/>
              </a:rPr>
              <a:t>HTML</a:t>
            </a:r>
          </a:p>
        </p:txBody>
      </p:sp>
      <p:sp>
        <p:nvSpPr>
          <p:cNvPr name="TextBox 7" id="7"/>
          <p:cNvSpPr txBox="true"/>
          <p:nvPr/>
        </p:nvSpPr>
        <p:spPr>
          <a:xfrm rot="0">
            <a:off x="4584039" y="1365885"/>
            <a:ext cx="2172097" cy="646429"/>
          </a:xfrm>
          <a:prstGeom prst="rect">
            <a:avLst/>
          </a:prstGeom>
        </p:spPr>
        <p:txBody>
          <a:bodyPr anchor="t" rtlCol="false" tIns="0" lIns="0" bIns="0" rIns="0">
            <a:spAutoFit/>
          </a:bodyPr>
          <a:lstStyle/>
          <a:p>
            <a:pPr algn="l">
              <a:lnSpc>
                <a:spcPts val="5320"/>
              </a:lnSpc>
            </a:pPr>
            <a:r>
              <a:rPr lang="en-US" sz="3800" b="true">
                <a:solidFill>
                  <a:srgbClr val="000000"/>
                </a:solidFill>
                <a:latin typeface="Canva Sans Bold"/>
                <a:ea typeface="Canva Sans Bold"/>
                <a:cs typeface="Canva Sans Bold"/>
                <a:sym typeface="Canva Sans Bold"/>
              </a:rPr>
              <a:t>JS</a:t>
            </a:r>
          </a:p>
        </p:txBody>
      </p:sp>
      <p:sp>
        <p:nvSpPr>
          <p:cNvPr name="TextBox 8" id="8"/>
          <p:cNvSpPr txBox="true"/>
          <p:nvPr/>
        </p:nvSpPr>
        <p:spPr>
          <a:xfrm rot="0">
            <a:off x="12061556" y="5950001"/>
            <a:ext cx="5197744" cy="11804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Add a little bit of body text</a:t>
            </a:r>
          </a:p>
        </p:txBody>
      </p:sp>
      <p:sp>
        <p:nvSpPr>
          <p:cNvPr name="TextBox 9" id="9"/>
          <p:cNvSpPr txBox="true"/>
          <p:nvPr/>
        </p:nvSpPr>
        <p:spPr>
          <a:xfrm rot="0">
            <a:off x="10303402" y="4183411"/>
            <a:ext cx="5197744" cy="580390"/>
          </a:xfrm>
          <a:prstGeom prst="rect">
            <a:avLst/>
          </a:prstGeom>
        </p:spPr>
        <p:txBody>
          <a:bodyPr anchor="t" rtlCol="false" tIns="0" lIns="0" bIns="0" rIns="0">
            <a:spAutoFit/>
          </a:bodyPr>
          <a:lstStyle/>
          <a:p>
            <a:pPr algn="ctr">
              <a:lnSpc>
                <a:spcPts val="4759"/>
              </a:lnSpc>
            </a:pPr>
            <a:r>
              <a:rPr lang="en-US" sz="3399">
                <a:solidFill>
                  <a:srgbClr val="0CC0DF"/>
                </a:solidFill>
                <a:latin typeface="Canva Sans"/>
                <a:ea typeface="Canva Sans"/>
                <a:cs typeface="Canva Sans"/>
                <a:sym typeface="Canva Sans"/>
              </a:rPr>
              <a:t>Output:</a:t>
            </a:r>
          </a:p>
        </p:txBody>
      </p:sp>
    </p:spTree>
  </p:cSld>
  <p:clrMapOvr>
    <a:masterClrMapping/>
  </p:clrMapOvr>
</p:sld>
</file>

<file path=ppt/slides/slide23.xml><?xml version="1.0" encoding="utf-8"?>
<p:sld xmlns:p="http://schemas.openxmlformats.org/presentationml/2006/main" xmlns:a="http://schemas.openxmlformats.org/drawingml/2006/main">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0" y="1682647"/>
            <a:ext cx="9144000" cy="8229757"/>
          </a:xfrm>
          <a:prstGeom prst="rect">
            <a:avLst/>
          </a:prstGeom>
        </p:spPr>
        <p:txBody>
          <a:bodyPr anchor="t" rtlCol="false" tIns="0" lIns="0" bIns="0" rIns="0">
            <a:spAutoFit/>
          </a:bodyPr>
          <a:lstStyle/>
          <a:p>
            <a:pPr algn="l">
              <a:lnSpc>
                <a:spcPts val="2336"/>
              </a:lnSpc>
            </a:pPr>
            <a:r>
              <a:rPr lang="en-US" sz="1668">
                <a:solidFill>
                  <a:srgbClr val="000000"/>
                </a:solidFill>
                <a:latin typeface="Canva Sans"/>
                <a:ea typeface="Canva Sans"/>
                <a:cs typeface="Canva Sans"/>
                <a:sym typeface="Canva Sans"/>
              </a:rPr>
              <a:t>&lt;body&gt;</a:t>
            </a:r>
          </a:p>
          <a:p>
            <a:pPr algn="l">
              <a:lnSpc>
                <a:spcPts val="2336"/>
              </a:lnSpc>
            </a:pPr>
            <a:r>
              <a:rPr lang="en-US" sz="1668">
                <a:solidFill>
                  <a:srgbClr val="000000"/>
                </a:solidFill>
                <a:latin typeface="Canva Sans"/>
                <a:ea typeface="Canva Sans"/>
                <a:cs typeface="Canva Sans"/>
                <a:sym typeface="Canva Sans"/>
              </a:rPr>
              <a:t>  &lt;fieldset&gt;</a:t>
            </a:r>
          </a:p>
          <a:p>
            <a:pPr algn="l">
              <a:lnSpc>
                <a:spcPts val="2336"/>
              </a:lnSpc>
            </a:pPr>
            <a:r>
              <a:rPr lang="en-US" sz="1668">
                <a:solidFill>
                  <a:srgbClr val="000000"/>
                </a:solidFill>
                <a:latin typeface="Canva Sans"/>
                <a:ea typeface="Canva Sans"/>
                <a:cs typeface="Canva Sans"/>
                <a:sym typeface="Canva Sans"/>
              </a:rPr>
              <a:t>    &lt;form action="/submit" method="POST"&gt;</a:t>
            </a:r>
          </a:p>
          <a:p>
            <a:pPr algn="l">
              <a:lnSpc>
                <a:spcPts val="2336"/>
              </a:lnSpc>
            </a:pPr>
            <a:r>
              <a:rPr lang="en-US" sz="1668">
                <a:solidFill>
                  <a:srgbClr val="000000"/>
                </a:solidFill>
                <a:latin typeface="Canva Sans"/>
                <a:ea typeface="Canva Sans"/>
                <a:cs typeface="Canva Sans"/>
                <a:sym typeface="Canva Sans"/>
              </a:rPr>
              <a:t>      &lt;h2 style="color: #ffffff; text-shadow: 2px 2px 5px rgb(13, 248, 29);"&gt;Registration&lt;/h2&gt;</a:t>
            </a:r>
          </a:p>
          <a:p>
            <a:pPr algn="l">
              <a:lnSpc>
                <a:spcPts val="2336"/>
              </a:lnSpc>
            </a:pPr>
            <a:r>
              <a:rPr lang="en-US" sz="1668">
                <a:solidFill>
                  <a:srgbClr val="000000"/>
                </a:solidFill>
                <a:latin typeface="Canva Sans"/>
                <a:ea typeface="Canva Sans"/>
                <a:cs typeface="Canva Sans"/>
                <a:sym typeface="Canva Sans"/>
              </a:rPr>
              <a:t>      &lt;label for="Username"&gt;User Name&lt;/label&gt;</a:t>
            </a:r>
          </a:p>
          <a:p>
            <a:pPr algn="l">
              <a:lnSpc>
                <a:spcPts val="2336"/>
              </a:lnSpc>
            </a:pPr>
            <a:r>
              <a:rPr lang="en-US" sz="1668">
                <a:solidFill>
                  <a:srgbClr val="000000"/>
                </a:solidFill>
                <a:latin typeface="Canva Sans"/>
                <a:ea typeface="Canva Sans"/>
                <a:cs typeface="Canva Sans"/>
                <a:sym typeface="Canva Sans"/>
              </a:rPr>
              <a:t>      &lt;input type="text" id="Username" placeholder="Full name" oninput="n(this)"&gt;&lt;br&gt;</a:t>
            </a:r>
          </a:p>
          <a:p>
            <a:pPr algn="l">
              <a:lnSpc>
                <a:spcPts val="2336"/>
              </a:lnSpc>
            </a:pPr>
            <a:r>
              <a:rPr lang="en-US" sz="1668">
                <a:solidFill>
                  <a:srgbClr val="000000"/>
                </a:solidFill>
                <a:latin typeface="Canva Sans"/>
                <a:ea typeface="Canva Sans"/>
                <a:cs typeface="Canva Sans"/>
                <a:sym typeface="Canva Sans"/>
              </a:rPr>
              <a:t>      &lt;label for="email"&gt;E-mail&lt;/label&gt;</a:t>
            </a:r>
          </a:p>
          <a:p>
            <a:pPr algn="l">
              <a:lnSpc>
                <a:spcPts val="2336"/>
              </a:lnSpc>
            </a:pPr>
            <a:r>
              <a:rPr lang="en-US" sz="1668">
                <a:solidFill>
                  <a:srgbClr val="000000"/>
                </a:solidFill>
                <a:latin typeface="Canva Sans"/>
                <a:ea typeface="Canva Sans"/>
                <a:cs typeface="Canva Sans"/>
                <a:sym typeface="Canva Sans"/>
              </a:rPr>
              <a:t>      &lt;input type="email" class="m" id="email" placeholder="Mail" oninput="mail(this)"&gt;&lt;br&gt;</a:t>
            </a:r>
          </a:p>
          <a:p>
            <a:pPr algn="l">
              <a:lnSpc>
                <a:spcPts val="2336"/>
              </a:lnSpc>
            </a:pPr>
            <a:r>
              <a:rPr lang="en-US" sz="1668">
                <a:solidFill>
                  <a:srgbClr val="000000"/>
                </a:solidFill>
                <a:latin typeface="Canva Sans"/>
                <a:ea typeface="Canva Sans"/>
                <a:cs typeface="Canva Sans"/>
                <a:sym typeface="Canva Sans"/>
              </a:rPr>
              <a:t>      &lt;label for="password"&gt;Password&lt;/label&gt;</a:t>
            </a:r>
          </a:p>
          <a:p>
            <a:pPr algn="l">
              <a:lnSpc>
                <a:spcPts val="2336"/>
              </a:lnSpc>
            </a:pPr>
            <a:r>
              <a:rPr lang="en-US" sz="1668">
                <a:solidFill>
                  <a:srgbClr val="000000"/>
                </a:solidFill>
                <a:latin typeface="Canva Sans"/>
                <a:ea typeface="Canva Sans"/>
                <a:cs typeface="Canva Sans"/>
                <a:sym typeface="Canva Sans"/>
              </a:rPr>
              <a:t>      &lt;input type="password" id="password" placeholder="Strong Password"&gt;&lt;br&gt;</a:t>
            </a:r>
          </a:p>
          <a:p>
            <a:pPr algn="l">
              <a:lnSpc>
                <a:spcPts val="2336"/>
              </a:lnSpc>
            </a:pPr>
            <a:r>
              <a:rPr lang="en-US" sz="1668">
                <a:solidFill>
                  <a:srgbClr val="000000"/>
                </a:solidFill>
                <a:latin typeface="Canva Sans"/>
                <a:ea typeface="Canva Sans"/>
                <a:cs typeface="Canva Sans"/>
                <a:sym typeface="Canva Sans"/>
              </a:rPr>
              <a:t>      &lt;label&gt;File Upload&lt;/label&gt;</a:t>
            </a:r>
          </a:p>
          <a:p>
            <a:pPr algn="l">
              <a:lnSpc>
                <a:spcPts val="2336"/>
              </a:lnSpc>
            </a:pPr>
            <a:r>
              <a:rPr lang="en-US" sz="1668">
                <a:solidFill>
                  <a:srgbClr val="000000"/>
                </a:solidFill>
                <a:latin typeface="Canva Sans"/>
                <a:ea typeface="Canva Sans"/>
                <a:cs typeface="Canva Sans"/>
                <a:sym typeface="Canva Sans"/>
              </a:rPr>
              <a:t>      &lt;input type="file" id="fileload" onchange="max_size(this)"&gt;&lt;br&gt;</a:t>
            </a:r>
          </a:p>
          <a:p>
            <a:pPr algn="l">
              <a:lnSpc>
                <a:spcPts val="2336"/>
              </a:lnSpc>
            </a:pPr>
            <a:r>
              <a:rPr lang="en-US" sz="1668">
                <a:solidFill>
                  <a:srgbClr val="000000"/>
                </a:solidFill>
                <a:latin typeface="Canva Sans"/>
                <a:ea typeface="Canva Sans"/>
                <a:cs typeface="Canva Sans"/>
                <a:sym typeface="Canva Sans"/>
              </a:rPr>
              <a:t>      &lt;label for="date"&gt;Date&lt;/label&gt;</a:t>
            </a:r>
          </a:p>
          <a:p>
            <a:pPr algn="l">
              <a:lnSpc>
                <a:spcPts val="2336"/>
              </a:lnSpc>
            </a:pPr>
            <a:r>
              <a:rPr lang="en-US" sz="1668">
                <a:solidFill>
                  <a:srgbClr val="000000"/>
                </a:solidFill>
                <a:latin typeface="Canva Sans"/>
                <a:ea typeface="Canva Sans"/>
                <a:cs typeface="Canva Sans"/>
                <a:sym typeface="Canva Sans"/>
              </a:rPr>
              <a:t>      &lt;input type="date" id="date"&gt;&lt;br&gt;</a:t>
            </a:r>
          </a:p>
          <a:p>
            <a:pPr algn="l">
              <a:lnSpc>
                <a:spcPts val="2336"/>
              </a:lnSpc>
            </a:pPr>
          </a:p>
          <a:p>
            <a:pPr algn="l">
              <a:lnSpc>
                <a:spcPts val="2336"/>
              </a:lnSpc>
            </a:pPr>
            <a:r>
              <a:rPr lang="en-US" sz="1668">
                <a:solidFill>
                  <a:srgbClr val="000000"/>
                </a:solidFill>
                <a:latin typeface="Canva Sans"/>
                <a:ea typeface="Canva Sans"/>
                <a:cs typeface="Canva Sans"/>
                <a:sym typeface="Canva Sans"/>
              </a:rPr>
              <a:t>      &lt;div class="gender-group"&gt;</a:t>
            </a:r>
          </a:p>
          <a:p>
            <a:pPr algn="l">
              <a:lnSpc>
                <a:spcPts val="2336"/>
              </a:lnSpc>
            </a:pPr>
            <a:r>
              <a:rPr lang="en-US" sz="1668">
                <a:solidFill>
                  <a:srgbClr val="000000"/>
                </a:solidFill>
                <a:latin typeface="Canva Sans"/>
                <a:ea typeface="Canva Sans"/>
                <a:cs typeface="Canva Sans"/>
                <a:sym typeface="Canva Sans"/>
              </a:rPr>
              <a:t>        &lt;label class="gender-label"&gt;Gender:&lt;/label&gt;</a:t>
            </a:r>
          </a:p>
          <a:p>
            <a:pPr algn="l">
              <a:lnSpc>
                <a:spcPts val="2336"/>
              </a:lnSpc>
            </a:pPr>
            <a:r>
              <a:rPr lang="en-US" sz="1668">
                <a:solidFill>
                  <a:srgbClr val="000000"/>
                </a:solidFill>
                <a:latin typeface="Canva Sans"/>
                <a:ea typeface="Canva Sans"/>
                <a:cs typeface="Canva Sans"/>
                <a:sym typeface="Canva Sans"/>
              </a:rPr>
              <a:t>        &lt;label for="m"&gt;&lt;input type="radio" id="m" name="Gender"&gt; Male&lt;/label&gt;</a:t>
            </a:r>
          </a:p>
          <a:p>
            <a:pPr algn="l">
              <a:lnSpc>
                <a:spcPts val="2336"/>
              </a:lnSpc>
            </a:pPr>
            <a:r>
              <a:rPr lang="en-US" sz="1668">
                <a:solidFill>
                  <a:srgbClr val="000000"/>
                </a:solidFill>
                <a:latin typeface="Canva Sans"/>
                <a:ea typeface="Canva Sans"/>
                <a:cs typeface="Canva Sans"/>
                <a:sym typeface="Canva Sans"/>
              </a:rPr>
              <a:t>        &lt;label for="f"&gt;&lt;input type="radio" id="f" name="Gender"&gt; Female&lt;/label&gt;</a:t>
            </a:r>
          </a:p>
          <a:p>
            <a:pPr algn="l">
              <a:lnSpc>
                <a:spcPts val="2336"/>
              </a:lnSpc>
            </a:pPr>
            <a:r>
              <a:rPr lang="en-US" sz="1668">
                <a:solidFill>
                  <a:srgbClr val="000000"/>
                </a:solidFill>
                <a:latin typeface="Canva Sans"/>
                <a:ea typeface="Canva Sans"/>
                <a:cs typeface="Canva Sans"/>
                <a:sym typeface="Canva Sans"/>
              </a:rPr>
              <a:t>        &lt;label for="o"&gt;&lt;input type="radio" id="o" name="Gender"&gt; Other&lt;/label&gt;</a:t>
            </a:r>
          </a:p>
          <a:p>
            <a:pPr algn="l">
              <a:lnSpc>
                <a:spcPts val="2336"/>
              </a:lnSpc>
            </a:pPr>
            <a:r>
              <a:rPr lang="en-US" sz="1668">
                <a:solidFill>
                  <a:srgbClr val="000000"/>
                </a:solidFill>
                <a:latin typeface="Canva Sans"/>
                <a:ea typeface="Canva Sans"/>
                <a:cs typeface="Canva Sans"/>
                <a:sym typeface="Canva Sans"/>
              </a:rPr>
              <a:t>      &lt;/div&gt;</a:t>
            </a:r>
          </a:p>
          <a:p>
            <a:pPr algn="l">
              <a:lnSpc>
                <a:spcPts val="2336"/>
              </a:lnSpc>
            </a:pPr>
            <a:r>
              <a:rPr lang="en-US" sz="1668">
                <a:solidFill>
                  <a:srgbClr val="000000"/>
                </a:solidFill>
                <a:latin typeface="Canva Sans"/>
                <a:ea typeface="Canva Sans"/>
                <a:cs typeface="Canva Sans"/>
                <a:sym typeface="Canva Sans"/>
              </a:rPr>
              <a:t>      &lt;div class="checkbox-group"&gt;</a:t>
            </a:r>
          </a:p>
          <a:p>
            <a:pPr algn="l">
              <a:lnSpc>
                <a:spcPts val="2336"/>
              </a:lnSpc>
            </a:pPr>
            <a:r>
              <a:rPr lang="en-US" sz="1668">
                <a:solidFill>
                  <a:srgbClr val="000000"/>
                </a:solidFill>
                <a:latin typeface="Canva Sans"/>
                <a:ea typeface="Canva Sans"/>
                <a:cs typeface="Canva Sans"/>
                <a:sym typeface="Canva Sans"/>
              </a:rPr>
              <a:t>        &lt;input type="checkbox" id="terms" required&gt;</a:t>
            </a:r>
          </a:p>
          <a:p>
            <a:pPr algn="l">
              <a:lnSpc>
                <a:spcPts val="2336"/>
              </a:lnSpc>
            </a:pPr>
            <a:r>
              <a:rPr lang="en-US" sz="1668">
                <a:solidFill>
                  <a:srgbClr val="000000"/>
                </a:solidFill>
                <a:latin typeface="Canva Sans"/>
                <a:ea typeface="Canva Sans"/>
                <a:cs typeface="Canva Sans"/>
                <a:sym typeface="Canva Sans"/>
              </a:rPr>
              <a:t>        &lt;label for="terms"&gt;Agree to terms and conditions&lt;/label&gt;</a:t>
            </a:r>
          </a:p>
          <a:p>
            <a:pPr algn="l">
              <a:lnSpc>
                <a:spcPts val="2336"/>
              </a:lnSpc>
            </a:pPr>
            <a:r>
              <a:rPr lang="en-US" sz="1668">
                <a:solidFill>
                  <a:srgbClr val="000000"/>
                </a:solidFill>
                <a:latin typeface="Canva Sans"/>
                <a:ea typeface="Canva Sans"/>
                <a:cs typeface="Canva Sans"/>
                <a:sym typeface="Canva Sans"/>
              </a:rPr>
              <a:t>      &lt;/div&gt;</a:t>
            </a:r>
          </a:p>
          <a:p>
            <a:pPr algn="l">
              <a:lnSpc>
                <a:spcPts val="2336"/>
              </a:lnSpc>
            </a:pPr>
            <a:r>
              <a:rPr lang="en-US" sz="1668">
                <a:solidFill>
                  <a:srgbClr val="000000"/>
                </a:solidFill>
                <a:latin typeface="Canva Sans"/>
                <a:ea typeface="Canva Sans"/>
                <a:cs typeface="Canva Sans"/>
                <a:sym typeface="Canva Sans"/>
              </a:rPr>
              <a:t>      &lt;button type="submit"&gt;Submit&lt;/button&gt;</a:t>
            </a:r>
          </a:p>
          <a:p>
            <a:pPr algn="l">
              <a:lnSpc>
                <a:spcPts val="2336"/>
              </a:lnSpc>
            </a:pPr>
            <a:r>
              <a:rPr lang="en-US" sz="1668">
                <a:solidFill>
                  <a:srgbClr val="000000"/>
                </a:solidFill>
                <a:latin typeface="Canva Sans"/>
                <a:ea typeface="Canva Sans"/>
                <a:cs typeface="Canva Sans"/>
                <a:sym typeface="Canva Sans"/>
              </a:rPr>
              <a:t>      &lt;div class="device-label"&gt;&lt;/div&gt;</a:t>
            </a:r>
          </a:p>
          <a:p>
            <a:pPr algn="l">
              <a:lnSpc>
                <a:spcPts val="2336"/>
              </a:lnSpc>
            </a:pPr>
            <a:r>
              <a:rPr lang="en-US" sz="1668">
                <a:solidFill>
                  <a:srgbClr val="000000"/>
                </a:solidFill>
                <a:latin typeface="Canva Sans"/>
                <a:ea typeface="Canva Sans"/>
                <a:cs typeface="Canva Sans"/>
                <a:sym typeface="Canva Sans"/>
              </a:rPr>
              <a:t>    &lt;/form&gt;  &lt;/fieldset&gt;&lt;/body&gt;</a:t>
            </a:r>
          </a:p>
        </p:txBody>
      </p:sp>
      <p:sp>
        <p:nvSpPr>
          <p:cNvPr name="TextBox 3" id="3"/>
          <p:cNvSpPr txBox="true"/>
          <p:nvPr/>
        </p:nvSpPr>
        <p:spPr>
          <a:xfrm rot="0">
            <a:off x="9516566" y="1881798"/>
            <a:ext cx="8771434" cy="7840980"/>
          </a:xfrm>
          <a:prstGeom prst="rect">
            <a:avLst/>
          </a:prstGeom>
        </p:spPr>
        <p:txBody>
          <a:bodyPr anchor="t" rtlCol="false" tIns="0" lIns="0" bIns="0" rIns="0">
            <a:spAutoFit/>
          </a:bodyPr>
          <a:lstStyle/>
          <a:p>
            <a:pPr algn="l">
              <a:lnSpc>
                <a:spcPts val="2520"/>
              </a:lnSpc>
            </a:pPr>
            <a:r>
              <a:rPr lang="en-US" sz="1800">
                <a:solidFill>
                  <a:srgbClr val="000000"/>
                </a:solidFill>
                <a:latin typeface="Canva Sans"/>
                <a:ea typeface="Canva Sans"/>
                <a:cs typeface="Canva Sans"/>
                <a:sym typeface="Canva Sans"/>
              </a:rPr>
              <a:t>document.addEventListener("DOMContentLoaded", function() {</a:t>
            </a:r>
          </a:p>
          <a:p>
            <a:pPr algn="l">
              <a:lnSpc>
                <a:spcPts val="2520"/>
              </a:lnSpc>
            </a:pPr>
            <a:r>
              <a:rPr lang="en-US" sz="1800">
                <a:solidFill>
                  <a:srgbClr val="000000"/>
                </a:solidFill>
                <a:latin typeface="Canva Sans"/>
                <a:ea typeface="Canva Sans"/>
                <a:cs typeface="Canva Sans"/>
                <a:sym typeface="Canva Sans"/>
              </a:rPr>
              <a:t>  document.querySelector("form").addEventListener("submit", function(event) {</a:t>
            </a:r>
          </a:p>
          <a:p>
            <a:pPr algn="l">
              <a:lnSpc>
                <a:spcPts val="2520"/>
              </a:lnSpc>
            </a:pPr>
            <a:r>
              <a:rPr lang="en-US" sz="1800">
                <a:solidFill>
                  <a:srgbClr val="000000"/>
                </a:solidFill>
                <a:latin typeface="Canva Sans"/>
                <a:ea typeface="Canva Sans"/>
                <a:cs typeface="Canva Sans"/>
                <a:sym typeface="Canva Sans"/>
              </a:rPr>
              <a:t>    let errorMessage = "";</a:t>
            </a:r>
          </a:p>
          <a:p>
            <a:pPr algn="l">
              <a:lnSpc>
                <a:spcPts val="2520"/>
              </a:lnSpc>
            </a:pPr>
            <a:r>
              <a:rPr lang="en-US" sz="1800">
                <a:solidFill>
                  <a:srgbClr val="000000"/>
                </a:solidFill>
                <a:latin typeface="Canva Sans"/>
                <a:ea typeface="Canva Sans"/>
                <a:cs typeface="Canva Sans"/>
                <a:sym typeface="Canva Sans"/>
              </a:rPr>
              <a:t>    const username = document.getElementById("Username").value.trim();</a:t>
            </a:r>
          </a:p>
          <a:p>
            <a:pPr algn="l">
              <a:lnSpc>
                <a:spcPts val="2520"/>
              </a:lnSpc>
            </a:pPr>
            <a:r>
              <a:rPr lang="en-US" sz="1800">
                <a:solidFill>
                  <a:srgbClr val="000000"/>
                </a:solidFill>
                <a:latin typeface="Canva Sans"/>
                <a:ea typeface="Canva Sans"/>
                <a:cs typeface="Canva Sans"/>
                <a:sym typeface="Canva Sans"/>
              </a:rPr>
              <a:t>    const email = document.getElementById("email").value.trim();</a:t>
            </a:r>
          </a:p>
          <a:p>
            <a:pPr algn="l">
              <a:lnSpc>
                <a:spcPts val="2520"/>
              </a:lnSpc>
            </a:pPr>
            <a:r>
              <a:rPr lang="en-US" sz="1800">
                <a:solidFill>
                  <a:srgbClr val="000000"/>
                </a:solidFill>
                <a:latin typeface="Canva Sans"/>
                <a:ea typeface="Canva Sans"/>
                <a:cs typeface="Canva Sans"/>
                <a:sym typeface="Canva Sans"/>
              </a:rPr>
              <a:t>    const password = document.getElementById("password").value.trim();</a:t>
            </a:r>
          </a:p>
          <a:p>
            <a:pPr algn="l">
              <a:lnSpc>
                <a:spcPts val="2520"/>
              </a:lnSpc>
            </a:pPr>
            <a:r>
              <a:rPr lang="en-US" sz="1800">
                <a:solidFill>
                  <a:srgbClr val="000000"/>
                </a:solidFill>
                <a:latin typeface="Canva Sans"/>
                <a:ea typeface="Canva Sans"/>
                <a:cs typeface="Canva Sans"/>
                <a:sym typeface="Canva Sans"/>
              </a:rPr>
              <a:t>    const date = document.getElementById("date").value.trim();</a:t>
            </a:r>
          </a:p>
          <a:p>
            <a:pPr algn="l">
              <a:lnSpc>
                <a:spcPts val="2520"/>
              </a:lnSpc>
            </a:pPr>
            <a:r>
              <a:rPr lang="en-US" sz="1800">
                <a:solidFill>
                  <a:srgbClr val="000000"/>
                </a:solidFill>
                <a:latin typeface="Canva Sans"/>
                <a:ea typeface="Canva Sans"/>
                <a:cs typeface="Canva Sans"/>
                <a:sym typeface="Canva Sans"/>
              </a:rPr>
              <a:t>    const file = document.getElementById("fileload").files.length;</a:t>
            </a:r>
          </a:p>
          <a:p>
            <a:pPr algn="l">
              <a:lnSpc>
                <a:spcPts val="2520"/>
              </a:lnSpc>
            </a:pPr>
            <a:r>
              <a:rPr lang="en-US" sz="1800">
                <a:solidFill>
                  <a:srgbClr val="000000"/>
                </a:solidFill>
                <a:latin typeface="Canva Sans"/>
                <a:ea typeface="Canva Sans"/>
                <a:cs typeface="Canva Sans"/>
                <a:sym typeface="Canva Sans"/>
              </a:rPr>
              <a:t>    const gender = document.querySelector("input[name='Gender']:checked");</a:t>
            </a:r>
          </a:p>
          <a:p>
            <a:pPr algn="l">
              <a:lnSpc>
                <a:spcPts val="2520"/>
              </a:lnSpc>
            </a:pPr>
            <a:r>
              <a:rPr lang="en-US" sz="1800">
                <a:solidFill>
                  <a:srgbClr val="000000"/>
                </a:solidFill>
                <a:latin typeface="Canva Sans"/>
                <a:ea typeface="Canva Sans"/>
                <a:cs typeface="Canva Sans"/>
                <a:sym typeface="Canva Sans"/>
              </a:rPr>
              <a:t>    const terms = document.getElementById("terms").checked;</a:t>
            </a:r>
          </a:p>
          <a:p>
            <a:pPr algn="l">
              <a:lnSpc>
                <a:spcPts val="2520"/>
              </a:lnSpc>
            </a:pPr>
          </a:p>
          <a:p>
            <a:pPr algn="l">
              <a:lnSpc>
                <a:spcPts val="2520"/>
              </a:lnSpc>
            </a:pPr>
            <a:r>
              <a:rPr lang="en-US" sz="1800">
                <a:solidFill>
                  <a:srgbClr val="000000"/>
                </a:solidFill>
                <a:latin typeface="Canva Sans"/>
                <a:ea typeface="Canva Sans"/>
                <a:cs typeface="Canva Sans"/>
                <a:sym typeface="Canva Sans"/>
              </a:rPr>
              <a:t>    if (!username || !email || !password || !date || file === 0 || !gender || !terms) {</a:t>
            </a:r>
          </a:p>
          <a:p>
            <a:pPr algn="l">
              <a:lnSpc>
                <a:spcPts val="2520"/>
              </a:lnSpc>
            </a:pPr>
            <a:r>
              <a:rPr lang="en-US" sz="1800">
                <a:solidFill>
                  <a:srgbClr val="000000"/>
                </a:solidFill>
                <a:latin typeface="Canva Sans"/>
                <a:ea typeface="Canva Sans"/>
                <a:cs typeface="Canva Sans"/>
                <a:sym typeface="Canva Sans"/>
              </a:rPr>
              <a:t>      if (!username) errorMessage += "Please enter your username.\n";</a:t>
            </a:r>
          </a:p>
          <a:p>
            <a:pPr algn="l">
              <a:lnSpc>
                <a:spcPts val="2520"/>
              </a:lnSpc>
            </a:pPr>
            <a:r>
              <a:rPr lang="en-US" sz="1800">
                <a:solidFill>
                  <a:srgbClr val="000000"/>
                </a:solidFill>
                <a:latin typeface="Canva Sans"/>
                <a:ea typeface="Canva Sans"/>
                <a:cs typeface="Canva Sans"/>
                <a:sym typeface="Canva Sans"/>
              </a:rPr>
              <a:t>      if (!email) errorMessage += "Please enter your email.\n";</a:t>
            </a:r>
          </a:p>
          <a:p>
            <a:pPr algn="l">
              <a:lnSpc>
                <a:spcPts val="2520"/>
              </a:lnSpc>
            </a:pPr>
            <a:r>
              <a:rPr lang="en-US" sz="1800">
                <a:solidFill>
                  <a:srgbClr val="000000"/>
                </a:solidFill>
                <a:latin typeface="Canva Sans"/>
                <a:ea typeface="Canva Sans"/>
                <a:cs typeface="Canva Sans"/>
                <a:sym typeface="Canva Sans"/>
              </a:rPr>
              <a:t>      if (!password) errorMessage += "Please enter your password.\n";</a:t>
            </a:r>
          </a:p>
          <a:p>
            <a:pPr algn="l">
              <a:lnSpc>
                <a:spcPts val="2520"/>
              </a:lnSpc>
            </a:pPr>
            <a:r>
              <a:rPr lang="en-US" sz="1800">
                <a:solidFill>
                  <a:srgbClr val="000000"/>
                </a:solidFill>
                <a:latin typeface="Canva Sans"/>
                <a:ea typeface="Canva Sans"/>
                <a:cs typeface="Canva Sans"/>
                <a:sym typeface="Canva Sans"/>
              </a:rPr>
              <a:t>      if (!date) errorMessage += "Please select a date.\n";</a:t>
            </a:r>
          </a:p>
          <a:p>
            <a:pPr algn="l">
              <a:lnSpc>
                <a:spcPts val="2520"/>
              </a:lnSpc>
            </a:pPr>
            <a:r>
              <a:rPr lang="en-US" sz="1800">
                <a:solidFill>
                  <a:srgbClr val="000000"/>
                </a:solidFill>
                <a:latin typeface="Canva Sans"/>
                <a:ea typeface="Canva Sans"/>
                <a:cs typeface="Canva Sans"/>
                <a:sym typeface="Canva Sans"/>
              </a:rPr>
              <a:t>      if (file === 0) errorMessage += "Please upload a file.\n";</a:t>
            </a:r>
          </a:p>
          <a:p>
            <a:pPr algn="l">
              <a:lnSpc>
                <a:spcPts val="2520"/>
              </a:lnSpc>
            </a:pPr>
            <a:r>
              <a:rPr lang="en-US" sz="1800">
                <a:solidFill>
                  <a:srgbClr val="000000"/>
                </a:solidFill>
                <a:latin typeface="Canva Sans"/>
                <a:ea typeface="Canva Sans"/>
                <a:cs typeface="Canva Sans"/>
                <a:sym typeface="Canva Sans"/>
              </a:rPr>
              <a:t>      if (!gender) errorMessage += "Please select your gender.\n";</a:t>
            </a:r>
          </a:p>
          <a:p>
            <a:pPr algn="l">
              <a:lnSpc>
                <a:spcPts val="2520"/>
              </a:lnSpc>
            </a:pPr>
            <a:r>
              <a:rPr lang="en-US" sz="1800">
                <a:solidFill>
                  <a:srgbClr val="000000"/>
                </a:solidFill>
                <a:latin typeface="Canva Sans"/>
                <a:ea typeface="Canva Sans"/>
                <a:cs typeface="Canva Sans"/>
                <a:sym typeface="Canva Sans"/>
              </a:rPr>
              <a:t>      if (!terms) errorMessage += "You must agree to the terms and conditions.\n";</a:t>
            </a:r>
          </a:p>
          <a:p>
            <a:pPr algn="l">
              <a:lnSpc>
                <a:spcPts val="2520"/>
              </a:lnSpc>
            </a:pPr>
          </a:p>
          <a:p>
            <a:pPr algn="l">
              <a:lnSpc>
                <a:spcPts val="2520"/>
              </a:lnSpc>
            </a:pPr>
            <a:r>
              <a:rPr lang="en-US" sz="1800">
                <a:solidFill>
                  <a:srgbClr val="000000"/>
                </a:solidFill>
                <a:latin typeface="Canva Sans"/>
                <a:ea typeface="Canva Sans"/>
                <a:cs typeface="Canva Sans"/>
                <a:sym typeface="Canva Sans"/>
              </a:rPr>
              <a:t>      alert(errorMessage);</a:t>
            </a:r>
          </a:p>
          <a:p>
            <a:pPr algn="l">
              <a:lnSpc>
                <a:spcPts val="2520"/>
              </a:lnSpc>
            </a:pPr>
            <a:r>
              <a:rPr lang="en-US" sz="1800">
                <a:solidFill>
                  <a:srgbClr val="000000"/>
                </a:solidFill>
                <a:latin typeface="Canva Sans"/>
                <a:ea typeface="Canva Sans"/>
                <a:cs typeface="Canva Sans"/>
                <a:sym typeface="Canva Sans"/>
              </a:rPr>
              <a:t>      event.preventDefault();</a:t>
            </a:r>
          </a:p>
          <a:p>
            <a:pPr algn="l">
              <a:lnSpc>
                <a:spcPts val="2520"/>
              </a:lnSpc>
            </a:pPr>
            <a:r>
              <a:rPr lang="en-US" sz="1800">
                <a:solidFill>
                  <a:srgbClr val="000000"/>
                </a:solidFill>
                <a:latin typeface="Canva Sans"/>
                <a:ea typeface="Canva Sans"/>
                <a:cs typeface="Canva Sans"/>
                <a:sym typeface="Canva Sans"/>
              </a:rPr>
              <a:t>    }</a:t>
            </a:r>
          </a:p>
          <a:p>
            <a:pPr algn="l">
              <a:lnSpc>
                <a:spcPts val="2520"/>
              </a:lnSpc>
            </a:pPr>
            <a:r>
              <a:rPr lang="en-US" sz="1800">
                <a:solidFill>
                  <a:srgbClr val="000000"/>
                </a:solidFill>
                <a:latin typeface="Canva Sans"/>
                <a:ea typeface="Canva Sans"/>
                <a:cs typeface="Canva Sans"/>
                <a:sym typeface="Canva Sans"/>
              </a:rPr>
              <a:t>  });</a:t>
            </a:r>
          </a:p>
          <a:p>
            <a:pPr algn="l">
              <a:lnSpc>
                <a:spcPts val="2520"/>
              </a:lnSpc>
            </a:pPr>
            <a:r>
              <a:rPr lang="en-US" sz="1800">
                <a:solidFill>
                  <a:srgbClr val="000000"/>
                </a:solidFill>
                <a:latin typeface="Canva Sans"/>
                <a:ea typeface="Canva Sans"/>
                <a:cs typeface="Canva Sans"/>
                <a:sym typeface="Canva Sans"/>
              </a:rPr>
              <a:t>});</a:t>
            </a:r>
          </a:p>
        </p:txBody>
      </p:sp>
      <p:sp>
        <p:nvSpPr>
          <p:cNvPr name="TextBox 4" id="4"/>
          <p:cNvSpPr txBox="true"/>
          <p:nvPr/>
        </p:nvSpPr>
        <p:spPr>
          <a:xfrm rot="0">
            <a:off x="4572000" y="141605"/>
            <a:ext cx="8260358" cy="887095"/>
          </a:xfrm>
          <a:prstGeom prst="rect">
            <a:avLst/>
          </a:prstGeom>
        </p:spPr>
        <p:txBody>
          <a:bodyPr anchor="t" rtlCol="false" tIns="0" lIns="0" bIns="0" rIns="0">
            <a:spAutoFit/>
          </a:bodyPr>
          <a:lstStyle/>
          <a:p>
            <a:pPr algn="ctr">
              <a:lnSpc>
                <a:spcPts val="7279"/>
              </a:lnSpc>
            </a:pPr>
            <a:r>
              <a:rPr lang="en-US" sz="5199" b="true">
                <a:solidFill>
                  <a:srgbClr val="0CC0DF"/>
                </a:solidFill>
                <a:latin typeface="Canva Sans Bold"/>
                <a:ea typeface="Canva Sans Bold"/>
                <a:cs typeface="Canva Sans Bold"/>
                <a:sym typeface="Canva Sans Bold"/>
              </a:rPr>
              <a:t>Form Validation By Script</a:t>
            </a:r>
          </a:p>
        </p:txBody>
      </p:sp>
      <p:sp>
        <p:nvSpPr>
          <p:cNvPr name="TextBox 5" id="5"/>
          <p:cNvSpPr txBox="true"/>
          <p:nvPr/>
        </p:nvSpPr>
        <p:spPr>
          <a:xfrm rot="0">
            <a:off x="354134" y="952500"/>
            <a:ext cx="2172097" cy="646429"/>
          </a:xfrm>
          <a:prstGeom prst="rect">
            <a:avLst/>
          </a:prstGeom>
        </p:spPr>
        <p:txBody>
          <a:bodyPr anchor="t" rtlCol="false" tIns="0" lIns="0" bIns="0" rIns="0">
            <a:spAutoFit/>
          </a:bodyPr>
          <a:lstStyle/>
          <a:p>
            <a:pPr algn="l">
              <a:lnSpc>
                <a:spcPts val="5320"/>
              </a:lnSpc>
            </a:pPr>
            <a:r>
              <a:rPr lang="en-US" sz="3800" b="true">
                <a:solidFill>
                  <a:srgbClr val="000000"/>
                </a:solidFill>
                <a:latin typeface="Canva Sans Bold"/>
                <a:ea typeface="Canva Sans Bold"/>
                <a:cs typeface="Canva Sans Bold"/>
                <a:sym typeface="Canva Sans Bold"/>
              </a:rPr>
              <a:t>HTML</a:t>
            </a:r>
          </a:p>
        </p:txBody>
      </p:sp>
      <p:sp>
        <p:nvSpPr>
          <p:cNvPr name="TextBox 6" id="6"/>
          <p:cNvSpPr txBox="true"/>
          <p:nvPr/>
        </p:nvSpPr>
        <p:spPr>
          <a:xfrm rot="0">
            <a:off x="9516566" y="1108222"/>
            <a:ext cx="2172097" cy="646429"/>
          </a:xfrm>
          <a:prstGeom prst="rect">
            <a:avLst/>
          </a:prstGeom>
        </p:spPr>
        <p:txBody>
          <a:bodyPr anchor="t" rtlCol="false" tIns="0" lIns="0" bIns="0" rIns="0">
            <a:spAutoFit/>
          </a:bodyPr>
          <a:lstStyle/>
          <a:p>
            <a:pPr algn="l">
              <a:lnSpc>
                <a:spcPts val="5320"/>
              </a:lnSpc>
            </a:pPr>
            <a:r>
              <a:rPr lang="en-US" sz="3800" b="true">
                <a:solidFill>
                  <a:srgbClr val="000000"/>
                </a:solidFill>
                <a:latin typeface="Canva Sans Bold"/>
                <a:ea typeface="Canva Sans Bold"/>
                <a:cs typeface="Canva Sans Bold"/>
                <a:sym typeface="Canva Sans Bold"/>
              </a:rPr>
              <a:t>JS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274662"/>
            <a:ext cx="16021935" cy="9012338"/>
          </a:xfrm>
          <a:custGeom>
            <a:avLst/>
            <a:gdLst/>
            <a:ahLst/>
            <a:cxnLst/>
            <a:rect r="r" b="b" t="t" l="l"/>
            <a:pathLst>
              <a:path h="9012338" w="16021935">
                <a:moveTo>
                  <a:pt x="0" y="0"/>
                </a:moveTo>
                <a:lnTo>
                  <a:pt x="16021935" y="0"/>
                </a:lnTo>
                <a:lnTo>
                  <a:pt x="16021935" y="9012338"/>
                </a:lnTo>
                <a:lnTo>
                  <a:pt x="0" y="9012338"/>
                </a:lnTo>
                <a:lnTo>
                  <a:pt x="0" y="0"/>
                </a:lnTo>
                <a:close/>
              </a:path>
            </a:pathLst>
          </a:custGeom>
          <a:blipFill>
            <a:blip r:embed="rId2"/>
            <a:stretch>
              <a:fillRect l="0" t="0" r="0" b="0"/>
            </a:stretch>
          </a:blipFill>
        </p:spPr>
      </p:sp>
      <p:sp>
        <p:nvSpPr>
          <p:cNvPr name="TextBox 3" id="3"/>
          <p:cNvSpPr txBox="true"/>
          <p:nvPr/>
        </p:nvSpPr>
        <p:spPr>
          <a:xfrm rot="0">
            <a:off x="7791049" y="141605"/>
            <a:ext cx="2497237" cy="887095"/>
          </a:xfrm>
          <a:prstGeom prst="rect">
            <a:avLst/>
          </a:prstGeom>
        </p:spPr>
        <p:txBody>
          <a:bodyPr anchor="t" rtlCol="false" tIns="0" lIns="0" bIns="0" rIns="0">
            <a:spAutoFit/>
          </a:bodyPr>
          <a:lstStyle/>
          <a:p>
            <a:pPr algn="ctr">
              <a:lnSpc>
                <a:spcPts val="7279"/>
              </a:lnSpc>
            </a:pPr>
            <a:r>
              <a:rPr lang="en-US" sz="5199" b="true">
                <a:solidFill>
                  <a:srgbClr val="0CC0DF"/>
                </a:solidFill>
                <a:latin typeface="Canva Sans Bold"/>
                <a:ea typeface="Canva Sans Bold"/>
                <a:cs typeface="Canva Sans Bold"/>
                <a:sym typeface="Canva Sans Bold"/>
              </a:rPr>
              <a:t>Output:</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Freeform 2" id="2"/>
          <p:cNvSpPr/>
          <p:nvPr/>
        </p:nvSpPr>
        <p:spPr>
          <a:xfrm flipH="false" flipV="false" rot="0">
            <a:off x="694723" y="6459244"/>
            <a:ext cx="6459490" cy="3528496"/>
          </a:xfrm>
          <a:custGeom>
            <a:avLst/>
            <a:gdLst/>
            <a:ahLst/>
            <a:cxnLst/>
            <a:rect r="r" b="b" t="t" l="l"/>
            <a:pathLst>
              <a:path h="3528496" w="6459490">
                <a:moveTo>
                  <a:pt x="0" y="0"/>
                </a:moveTo>
                <a:lnTo>
                  <a:pt x="6459490" y="0"/>
                </a:lnTo>
                <a:lnTo>
                  <a:pt x="6459490" y="3528496"/>
                </a:lnTo>
                <a:lnTo>
                  <a:pt x="0" y="3528496"/>
                </a:lnTo>
                <a:lnTo>
                  <a:pt x="0" y="0"/>
                </a:lnTo>
                <a:close/>
              </a:path>
            </a:pathLst>
          </a:custGeom>
          <a:blipFill>
            <a:blip r:embed="rId2"/>
            <a:stretch>
              <a:fillRect l="0" t="0" r="0" b="0"/>
            </a:stretch>
          </a:blipFill>
        </p:spPr>
      </p:sp>
      <p:sp>
        <p:nvSpPr>
          <p:cNvPr name="TextBox 3" id="3"/>
          <p:cNvSpPr txBox="true"/>
          <p:nvPr/>
        </p:nvSpPr>
        <p:spPr>
          <a:xfrm rot="0">
            <a:off x="299260" y="1467373"/>
            <a:ext cx="7748728" cy="4279358"/>
          </a:xfrm>
          <a:prstGeom prst="rect">
            <a:avLst/>
          </a:prstGeom>
        </p:spPr>
        <p:txBody>
          <a:bodyPr anchor="t" rtlCol="false" tIns="0" lIns="0" bIns="0" rIns="0">
            <a:spAutoFit/>
          </a:bodyPr>
          <a:lstStyle/>
          <a:p>
            <a:pPr algn="l">
              <a:lnSpc>
                <a:spcPts val="2835"/>
              </a:lnSpc>
            </a:pPr>
            <a:r>
              <a:rPr lang="en-US" sz="2025">
                <a:solidFill>
                  <a:srgbClr val="000000"/>
                </a:solidFill>
                <a:latin typeface="Canva Sans"/>
                <a:ea typeface="Canva Sans"/>
                <a:cs typeface="Canva Sans"/>
                <a:sym typeface="Canva Sans"/>
              </a:rPr>
              <a:t>  &lt;fieldset class="Sample"&gt;</a:t>
            </a:r>
          </a:p>
          <a:p>
            <a:pPr algn="l">
              <a:lnSpc>
                <a:spcPts val="2835"/>
              </a:lnSpc>
            </a:pPr>
            <a:r>
              <a:rPr lang="en-US" sz="2025">
                <a:solidFill>
                  <a:srgbClr val="000000"/>
                </a:solidFill>
                <a:latin typeface="Canva Sans"/>
                <a:ea typeface="Canva Sans"/>
                <a:cs typeface="Canva Sans"/>
                <a:sym typeface="Canva Sans"/>
              </a:rPr>
              <a:t>    &lt;form &gt;      &lt;h2&gt; Login&lt;/h2&gt;</a:t>
            </a:r>
          </a:p>
          <a:p>
            <a:pPr algn="l">
              <a:lnSpc>
                <a:spcPts val="2835"/>
              </a:lnSpc>
            </a:pPr>
            <a:r>
              <a:rPr lang="en-US" sz="2025">
                <a:solidFill>
                  <a:srgbClr val="000000"/>
                </a:solidFill>
                <a:latin typeface="Canva Sans"/>
                <a:ea typeface="Canva Sans"/>
                <a:cs typeface="Canva Sans"/>
                <a:sym typeface="Canva Sans"/>
              </a:rPr>
              <a:t>      &lt;label for="UserName"&gt;User Name&lt;/label&gt;</a:t>
            </a:r>
          </a:p>
          <a:p>
            <a:pPr algn="l">
              <a:lnSpc>
                <a:spcPts val="2835"/>
              </a:lnSpc>
            </a:pPr>
            <a:r>
              <a:rPr lang="en-US" sz="2025">
                <a:solidFill>
                  <a:srgbClr val="000000"/>
                </a:solidFill>
                <a:latin typeface="Canva Sans"/>
                <a:ea typeface="Canva Sans"/>
                <a:cs typeface="Canva Sans"/>
                <a:sym typeface="Canva Sans"/>
              </a:rPr>
              <a:t>      &lt;input id="UserName" class="x" type="text" placeholder="Enter your username" required&gt;&lt;br&gt;</a:t>
            </a:r>
          </a:p>
          <a:p>
            <a:pPr algn="l">
              <a:lnSpc>
                <a:spcPts val="2835"/>
              </a:lnSpc>
            </a:pPr>
            <a:r>
              <a:rPr lang="en-US" sz="2025">
                <a:solidFill>
                  <a:srgbClr val="000000"/>
                </a:solidFill>
                <a:latin typeface="Canva Sans"/>
                <a:ea typeface="Canva Sans"/>
                <a:cs typeface="Canva Sans"/>
                <a:sym typeface="Canva Sans"/>
              </a:rPr>
              <a:t>      &lt;label for="password"&gt;Password&lt;/label&gt;</a:t>
            </a:r>
          </a:p>
          <a:p>
            <a:pPr algn="l">
              <a:lnSpc>
                <a:spcPts val="2835"/>
              </a:lnSpc>
            </a:pPr>
            <a:r>
              <a:rPr lang="en-US" sz="2025">
                <a:solidFill>
                  <a:srgbClr val="000000"/>
                </a:solidFill>
                <a:latin typeface="Canva Sans"/>
                <a:ea typeface="Canva Sans"/>
                <a:cs typeface="Canva Sans"/>
                <a:sym typeface="Canva Sans"/>
              </a:rPr>
              <a:t>      &lt;input id="password" class="x" type="password" placeholder="Enter your password" required&gt;&lt;br&gt;</a:t>
            </a:r>
          </a:p>
          <a:p>
            <a:pPr algn="l">
              <a:lnSpc>
                <a:spcPts val="2835"/>
              </a:lnSpc>
            </a:pPr>
            <a:r>
              <a:rPr lang="en-US" sz="2025">
                <a:solidFill>
                  <a:srgbClr val="000000"/>
                </a:solidFill>
                <a:latin typeface="Canva Sans"/>
                <a:ea typeface="Canva Sans"/>
                <a:cs typeface="Canva Sans"/>
                <a:sym typeface="Canva Sans"/>
              </a:rPr>
              <a:t>      &lt;button type="button" onclick="xx(); storage(event);"&gt;Login&lt;/button&gt;</a:t>
            </a:r>
          </a:p>
          <a:p>
            <a:pPr algn="l">
              <a:lnSpc>
                <a:spcPts val="2835"/>
              </a:lnSpc>
            </a:pPr>
            <a:r>
              <a:rPr lang="en-US" sz="2025">
                <a:solidFill>
                  <a:srgbClr val="000000"/>
                </a:solidFill>
                <a:latin typeface="Canva Sans"/>
                <a:ea typeface="Canva Sans"/>
                <a:cs typeface="Canva Sans"/>
                <a:sym typeface="Canva Sans"/>
              </a:rPr>
              <a:t>      &lt;div class="device-label"&gt;&lt;/div&gt;</a:t>
            </a:r>
          </a:p>
          <a:p>
            <a:pPr algn="l">
              <a:lnSpc>
                <a:spcPts val="2835"/>
              </a:lnSpc>
            </a:pPr>
            <a:r>
              <a:rPr lang="en-US" sz="2025">
                <a:solidFill>
                  <a:srgbClr val="000000"/>
                </a:solidFill>
                <a:latin typeface="Canva Sans"/>
                <a:ea typeface="Canva Sans"/>
                <a:cs typeface="Canva Sans"/>
                <a:sym typeface="Canva Sans"/>
              </a:rPr>
              <a:t>    &lt;/form&gt;  &lt;/fieldset&gt;</a:t>
            </a:r>
          </a:p>
        </p:txBody>
      </p:sp>
      <p:sp>
        <p:nvSpPr>
          <p:cNvPr name="TextBox 4" id="4"/>
          <p:cNvSpPr txBox="true"/>
          <p:nvPr/>
        </p:nvSpPr>
        <p:spPr>
          <a:xfrm rot="0">
            <a:off x="8870954" y="1885140"/>
            <a:ext cx="9117786" cy="7045325"/>
          </a:xfrm>
          <a:prstGeom prst="rect">
            <a:avLst/>
          </a:prstGeom>
        </p:spPr>
        <p:txBody>
          <a:bodyPr anchor="t" rtlCol="false" tIns="0" lIns="0" bIns="0" rIns="0">
            <a:spAutoFit/>
          </a:bodyPr>
          <a:lstStyle/>
          <a:p>
            <a:pPr algn="l">
              <a:lnSpc>
                <a:spcPts val="2800"/>
              </a:lnSpc>
            </a:pPr>
            <a:r>
              <a:rPr lang="en-US" sz="2000">
                <a:solidFill>
                  <a:srgbClr val="000000"/>
                </a:solidFill>
                <a:latin typeface="Canva Sans"/>
                <a:ea typeface="Canva Sans"/>
                <a:cs typeface="Canva Sans"/>
                <a:sym typeface="Canva Sans"/>
              </a:rPr>
              <a:t>function storage(event) {</a:t>
            </a:r>
          </a:p>
          <a:p>
            <a:pPr algn="l">
              <a:lnSpc>
                <a:spcPts val="2800"/>
              </a:lnSpc>
            </a:pPr>
            <a:r>
              <a:rPr lang="en-US" sz="2000">
                <a:solidFill>
                  <a:srgbClr val="000000"/>
                </a:solidFill>
                <a:latin typeface="Canva Sans"/>
                <a:ea typeface="Canva Sans"/>
                <a:cs typeface="Canva Sans"/>
                <a:sym typeface="Canva Sans"/>
              </a:rPr>
              <a:t>  event.preventDefault();</a:t>
            </a:r>
          </a:p>
          <a:p>
            <a:pPr algn="l">
              <a:lnSpc>
                <a:spcPts val="2800"/>
              </a:lnSpc>
            </a:pPr>
          </a:p>
          <a:p>
            <a:pPr algn="l">
              <a:lnSpc>
                <a:spcPts val="2800"/>
              </a:lnSpc>
            </a:pPr>
            <a:r>
              <a:rPr lang="en-US" sz="2000">
                <a:solidFill>
                  <a:srgbClr val="000000"/>
                </a:solidFill>
                <a:latin typeface="Canva Sans"/>
                <a:ea typeface="Canva Sans"/>
                <a:cs typeface="Canva Sans"/>
                <a:sym typeface="Canva Sans"/>
              </a:rPr>
              <a:t>  var id = document.getElementById("UserName").value;</a:t>
            </a:r>
          </a:p>
          <a:p>
            <a:pPr algn="l">
              <a:lnSpc>
                <a:spcPts val="2800"/>
              </a:lnSpc>
            </a:pPr>
            <a:r>
              <a:rPr lang="en-US" sz="2000">
                <a:solidFill>
                  <a:srgbClr val="000000"/>
                </a:solidFill>
                <a:latin typeface="Canva Sans"/>
                <a:ea typeface="Canva Sans"/>
                <a:cs typeface="Canva Sans"/>
                <a:sym typeface="Canva Sans"/>
              </a:rPr>
              <a:t>  var password = document.getElementById("password").value;</a:t>
            </a:r>
          </a:p>
          <a:p>
            <a:pPr algn="l">
              <a:lnSpc>
                <a:spcPts val="2800"/>
              </a:lnSpc>
            </a:pPr>
            <a:r>
              <a:rPr lang="en-US" sz="2000">
                <a:solidFill>
                  <a:srgbClr val="000000"/>
                </a:solidFill>
                <a:latin typeface="Canva Sans"/>
                <a:ea typeface="Canva Sans"/>
                <a:cs typeface="Canva Sans"/>
                <a:sym typeface="Canva Sans"/>
              </a:rPr>
              <a:t>  sessionStorage.setItem("User Id", id);</a:t>
            </a:r>
          </a:p>
          <a:p>
            <a:pPr algn="l">
              <a:lnSpc>
                <a:spcPts val="2800"/>
              </a:lnSpc>
            </a:pPr>
            <a:r>
              <a:rPr lang="en-US" sz="2000">
                <a:solidFill>
                  <a:srgbClr val="000000"/>
                </a:solidFill>
                <a:latin typeface="Canva Sans"/>
                <a:ea typeface="Canva Sans"/>
                <a:cs typeface="Canva Sans"/>
                <a:sym typeface="Canva Sans"/>
              </a:rPr>
              <a:t>  sessionStorage.setItem("Password", password);</a:t>
            </a:r>
          </a:p>
          <a:p>
            <a:pPr algn="l">
              <a:lnSpc>
                <a:spcPts val="2800"/>
              </a:lnSpc>
            </a:pPr>
            <a:r>
              <a:rPr lang="en-US" sz="2000">
                <a:solidFill>
                  <a:srgbClr val="000000"/>
                </a:solidFill>
                <a:latin typeface="Canva Sans"/>
                <a:ea typeface="Canva Sans"/>
                <a:cs typeface="Canva Sans"/>
                <a:sym typeface="Canva Sans"/>
              </a:rPr>
              <a:t>  localStorage.setItem("User Id", id);</a:t>
            </a:r>
          </a:p>
          <a:p>
            <a:pPr algn="l">
              <a:lnSpc>
                <a:spcPts val="2800"/>
              </a:lnSpc>
            </a:pPr>
            <a:r>
              <a:rPr lang="en-US" sz="2000">
                <a:solidFill>
                  <a:srgbClr val="000000"/>
                </a:solidFill>
                <a:latin typeface="Canva Sans"/>
                <a:ea typeface="Canva Sans"/>
                <a:cs typeface="Canva Sans"/>
                <a:sym typeface="Canva Sans"/>
              </a:rPr>
              <a:t>  localStorage.setItem("Password", password);</a:t>
            </a:r>
          </a:p>
          <a:p>
            <a:pPr algn="l">
              <a:lnSpc>
                <a:spcPts val="2800"/>
              </a:lnSpc>
            </a:pPr>
            <a:r>
              <a:rPr lang="en-US" sz="2000">
                <a:solidFill>
                  <a:srgbClr val="000000"/>
                </a:solidFill>
                <a:latin typeface="Canva Sans"/>
                <a:ea typeface="Canva Sans"/>
                <a:cs typeface="Canva Sans"/>
                <a:sym typeface="Canva Sans"/>
              </a:rPr>
              <a:t>  document.cookie = `User ID=${id}; path=/; SameSite=Lax`;</a:t>
            </a:r>
          </a:p>
          <a:p>
            <a:pPr algn="l">
              <a:lnSpc>
                <a:spcPts val="2800"/>
              </a:lnSpc>
            </a:pPr>
            <a:r>
              <a:rPr lang="en-US" sz="2000">
                <a:solidFill>
                  <a:srgbClr val="000000"/>
                </a:solidFill>
                <a:latin typeface="Canva Sans"/>
                <a:ea typeface="Canva Sans"/>
                <a:cs typeface="Canva Sans"/>
                <a:sym typeface="Canva Sans"/>
              </a:rPr>
              <a:t>  document.cookie = `Password=${password}; path=/; SameSite=Lax`;</a:t>
            </a:r>
          </a:p>
          <a:p>
            <a:pPr algn="l">
              <a:lnSpc>
                <a:spcPts val="2800"/>
              </a:lnSpc>
            </a:pPr>
            <a:r>
              <a:rPr lang="en-US" sz="2000">
                <a:solidFill>
                  <a:srgbClr val="000000"/>
                </a:solidFill>
                <a:latin typeface="Canva Sans"/>
                <a:ea typeface="Canva Sans"/>
                <a:cs typeface="Canva Sans"/>
                <a:sym typeface="Canva Sans"/>
              </a:rPr>
              <a:t>  alert("Form data has been saved to sessionStorage, localStorage, and cookies!");</a:t>
            </a:r>
          </a:p>
          <a:p>
            <a:pPr algn="l">
              <a:lnSpc>
                <a:spcPts val="2800"/>
              </a:lnSpc>
            </a:pPr>
            <a:r>
              <a:rPr lang="en-US" sz="2000">
                <a:solidFill>
                  <a:srgbClr val="000000"/>
                </a:solidFill>
                <a:latin typeface="Canva Sans"/>
                <a:ea typeface="Canva Sans"/>
                <a:cs typeface="Canva Sans"/>
                <a:sym typeface="Canva Sans"/>
              </a:rPr>
              <a:t>  console.log("sessionStorage:", sessionStorage.getItem("User Id"), sessionStorage.getItem("Password"));</a:t>
            </a:r>
          </a:p>
          <a:p>
            <a:pPr algn="l">
              <a:lnSpc>
                <a:spcPts val="2800"/>
              </a:lnSpc>
            </a:pPr>
            <a:r>
              <a:rPr lang="en-US" sz="2000">
                <a:solidFill>
                  <a:srgbClr val="000000"/>
                </a:solidFill>
                <a:latin typeface="Canva Sans"/>
                <a:ea typeface="Canva Sans"/>
                <a:cs typeface="Canva Sans"/>
                <a:sym typeface="Canva Sans"/>
              </a:rPr>
              <a:t>  console.log("localStorage:", localStorage.getItem("User Id"), localStorage.getItem("Password"));</a:t>
            </a:r>
          </a:p>
          <a:p>
            <a:pPr algn="l">
              <a:lnSpc>
                <a:spcPts val="2800"/>
              </a:lnSpc>
            </a:pPr>
          </a:p>
          <a:p>
            <a:pPr algn="l">
              <a:lnSpc>
                <a:spcPts val="2800"/>
              </a:lnSpc>
            </a:pPr>
            <a:r>
              <a:rPr lang="en-US" sz="2000">
                <a:solidFill>
                  <a:srgbClr val="000000"/>
                </a:solidFill>
                <a:latin typeface="Canva Sans"/>
                <a:ea typeface="Canva Sans"/>
                <a:cs typeface="Canva Sans"/>
                <a:sym typeface="Canva Sans"/>
              </a:rPr>
              <a:t>}</a:t>
            </a:r>
          </a:p>
          <a:p>
            <a:pPr algn="l">
              <a:lnSpc>
                <a:spcPts val="2800"/>
              </a:lnSpc>
            </a:pPr>
          </a:p>
        </p:txBody>
      </p:sp>
      <p:sp>
        <p:nvSpPr>
          <p:cNvPr name="TextBox 5" id="5"/>
          <p:cNvSpPr txBox="true"/>
          <p:nvPr/>
        </p:nvSpPr>
        <p:spPr>
          <a:xfrm rot="0">
            <a:off x="694723" y="667385"/>
            <a:ext cx="2172097" cy="646429"/>
          </a:xfrm>
          <a:prstGeom prst="rect">
            <a:avLst/>
          </a:prstGeom>
        </p:spPr>
        <p:txBody>
          <a:bodyPr anchor="t" rtlCol="false" tIns="0" lIns="0" bIns="0" rIns="0">
            <a:spAutoFit/>
          </a:bodyPr>
          <a:lstStyle/>
          <a:p>
            <a:pPr algn="l">
              <a:lnSpc>
                <a:spcPts val="5320"/>
              </a:lnSpc>
            </a:pPr>
            <a:r>
              <a:rPr lang="en-US" sz="3800" b="true">
                <a:solidFill>
                  <a:srgbClr val="000000"/>
                </a:solidFill>
                <a:latin typeface="Canva Sans Bold"/>
                <a:ea typeface="Canva Sans Bold"/>
                <a:cs typeface="Canva Sans Bold"/>
                <a:sym typeface="Canva Sans Bold"/>
              </a:rPr>
              <a:t>HTML</a:t>
            </a:r>
          </a:p>
        </p:txBody>
      </p:sp>
      <p:sp>
        <p:nvSpPr>
          <p:cNvPr name="TextBox 6" id="6"/>
          <p:cNvSpPr txBox="true"/>
          <p:nvPr/>
        </p:nvSpPr>
        <p:spPr>
          <a:xfrm rot="0">
            <a:off x="8870954" y="667385"/>
            <a:ext cx="2172097" cy="646429"/>
          </a:xfrm>
          <a:prstGeom prst="rect">
            <a:avLst/>
          </a:prstGeom>
        </p:spPr>
        <p:txBody>
          <a:bodyPr anchor="t" rtlCol="false" tIns="0" lIns="0" bIns="0" rIns="0">
            <a:spAutoFit/>
          </a:bodyPr>
          <a:lstStyle/>
          <a:p>
            <a:pPr algn="l">
              <a:lnSpc>
                <a:spcPts val="5320"/>
              </a:lnSpc>
            </a:pPr>
            <a:r>
              <a:rPr lang="en-US" sz="3800" b="true">
                <a:solidFill>
                  <a:srgbClr val="000000"/>
                </a:solidFill>
                <a:latin typeface="Canva Sans Bold"/>
                <a:ea typeface="Canva Sans Bold"/>
                <a:cs typeface="Canva Sans Bold"/>
                <a:sym typeface="Canva Sans Bold"/>
              </a:rPr>
              <a:t>JS</a:t>
            </a:r>
          </a:p>
        </p:txBody>
      </p:sp>
      <p:sp>
        <p:nvSpPr>
          <p:cNvPr name="TextBox 7" id="7"/>
          <p:cNvSpPr txBox="true"/>
          <p:nvPr/>
        </p:nvSpPr>
        <p:spPr>
          <a:xfrm rot="0">
            <a:off x="4155969" y="5603"/>
            <a:ext cx="9273878" cy="795020"/>
          </a:xfrm>
          <a:prstGeom prst="rect">
            <a:avLst/>
          </a:prstGeom>
        </p:spPr>
        <p:txBody>
          <a:bodyPr anchor="t" rtlCol="false" tIns="0" lIns="0" bIns="0" rIns="0">
            <a:spAutoFit/>
          </a:bodyPr>
          <a:lstStyle/>
          <a:p>
            <a:pPr algn="ctr">
              <a:lnSpc>
                <a:spcPts val="6580"/>
              </a:lnSpc>
            </a:pPr>
            <a:r>
              <a:rPr lang="en-US" sz="4700" b="true">
                <a:solidFill>
                  <a:srgbClr val="000000"/>
                </a:solidFill>
                <a:latin typeface="Canva Sans Bold"/>
                <a:ea typeface="Canva Sans Bold"/>
                <a:cs typeface="Canva Sans Bold"/>
                <a:sym typeface="Canva Sans Bold"/>
              </a:rPr>
              <a:t>Session, local storage &amp; Cookies</a:t>
            </a:r>
          </a:p>
        </p:txBody>
      </p:sp>
      <p:sp>
        <p:nvSpPr>
          <p:cNvPr name="Freeform 8" id="8"/>
          <p:cNvSpPr/>
          <p:nvPr/>
        </p:nvSpPr>
        <p:spPr>
          <a:xfrm flipH="false" flipV="false" rot="0">
            <a:off x="2303326" y="6461106"/>
            <a:ext cx="4352928" cy="3917635"/>
          </a:xfrm>
          <a:custGeom>
            <a:avLst/>
            <a:gdLst/>
            <a:ahLst/>
            <a:cxnLst/>
            <a:rect r="r" b="b" t="t" l="l"/>
            <a:pathLst>
              <a:path h="3917635" w="4352928">
                <a:moveTo>
                  <a:pt x="0" y="0"/>
                </a:moveTo>
                <a:lnTo>
                  <a:pt x="4352928" y="0"/>
                </a:lnTo>
                <a:lnTo>
                  <a:pt x="4352928" y="3917635"/>
                </a:lnTo>
                <a:lnTo>
                  <a:pt x="0" y="39176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rnd">
            <a:noFill/>
            <a:prstDash val="solid"/>
            <a:round/>
          </a:ln>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Freeform 2" id="2"/>
          <p:cNvSpPr/>
          <p:nvPr/>
        </p:nvSpPr>
        <p:spPr>
          <a:xfrm flipH="false" flipV="false" rot="0">
            <a:off x="9044189" y="3898709"/>
            <a:ext cx="8215111" cy="3376251"/>
          </a:xfrm>
          <a:custGeom>
            <a:avLst/>
            <a:gdLst/>
            <a:ahLst/>
            <a:cxnLst/>
            <a:rect r="r" b="b" t="t" l="l"/>
            <a:pathLst>
              <a:path h="3376251" w="8215111">
                <a:moveTo>
                  <a:pt x="0" y="0"/>
                </a:moveTo>
                <a:lnTo>
                  <a:pt x="8215111" y="0"/>
                </a:lnTo>
                <a:lnTo>
                  <a:pt x="8215111" y="3376251"/>
                </a:lnTo>
                <a:lnTo>
                  <a:pt x="0" y="3376251"/>
                </a:lnTo>
                <a:lnTo>
                  <a:pt x="0" y="0"/>
                </a:lnTo>
                <a:close/>
              </a:path>
            </a:pathLst>
          </a:custGeom>
          <a:blipFill>
            <a:blip r:embed="rId2"/>
            <a:stretch>
              <a:fillRect l="-19534" t="0" r="-18032" b="0"/>
            </a:stretch>
          </a:blipFill>
        </p:spPr>
      </p:sp>
      <p:sp>
        <p:nvSpPr>
          <p:cNvPr name="TextBox 3" id="3"/>
          <p:cNvSpPr txBox="true"/>
          <p:nvPr/>
        </p:nvSpPr>
        <p:spPr>
          <a:xfrm rot="0">
            <a:off x="4685391" y="-199707"/>
            <a:ext cx="7888519" cy="1110741"/>
          </a:xfrm>
          <a:prstGeom prst="rect">
            <a:avLst/>
          </a:prstGeom>
        </p:spPr>
        <p:txBody>
          <a:bodyPr anchor="t" rtlCol="false" tIns="0" lIns="0" bIns="0" rIns="0">
            <a:spAutoFit/>
          </a:bodyPr>
          <a:lstStyle/>
          <a:p>
            <a:pPr algn="ctr">
              <a:lnSpc>
                <a:spcPts val="9199"/>
              </a:lnSpc>
            </a:pPr>
            <a:r>
              <a:rPr lang="en-US" sz="6571" b="true">
                <a:solidFill>
                  <a:srgbClr val="000000"/>
                </a:solidFill>
                <a:latin typeface="Canva Sans Bold"/>
                <a:ea typeface="Canva Sans Bold"/>
                <a:cs typeface="Canva Sans Bold"/>
                <a:sym typeface="Canva Sans Bold"/>
              </a:rPr>
              <a:t>Task 6 Async/Await</a:t>
            </a:r>
          </a:p>
        </p:txBody>
      </p:sp>
      <p:sp>
        <p:nvSpPr>
          <p:cNvPr name="TextBox 4" id="4"/>
          <p:cNvSpPr txBox="true"/>
          <p:nvPr/>
        </p:nvSpPr>
        <p:spPr>
          <a:xfrm rot="0">
            <a:off x="370338" y="1521904"/>
            <a:ext cx="7344023" cy="3168650"/>
          </a:xfrm>
          <a:prstGeom prst="rect">
            <a:avLst/>
          </a:prstGeom>
        </p:spPr>
        <p:txBody>
          <a:bodyPr anchor="t" rtlCol="false" tIns="0" lIns="0" bIns="0" rIns="0">
            <a:spAutoFit/>
          </a:bodyPr>
          <a:lstStyle/>
          <a:p>
            <a:pPr algn="l">
              <a:lnSpc>
                <a:spcPts val="2800"/>
              </a:lnSpc>
            </a:pPr>
            <a:r>
              <a:rPr lang="en-US" sz="2000">
                <a:solidFill>
                  <a:srgbClr val="000000"/>
                </a:solidFill>
                <a:latin typeface="Canva Sans"/>
                <a:ea typeface="Canva Sans"/>
                <a:cs typeface="Canva Sans"/>
                <a:sym typeface="Canva Sans"/>
              </a:rPr>
              <a:t>  &lt;h1 style="text-align: center; color: rgb(250, 113, 193);"&gt;JavaScript async / await&lt;/h1&gt;</a:t>
            </a:r>
          </a:p>
          <a:p>
            <a:pPr algn="l">
              <a:lnSpc>
                <a:spcPts val="2800"/>
              </a:lnSpc>
            </a:pPr>
          </a:p>
          <a:p>
            <a:pPr algn="l">
              <a:lnSpc>
                <a:spcPts val="2800"/>
              </a:lnSpc>
            </a:pPr>
            <a:r>
              <a:rPr lang="en-US" sz="2000">
                <a:solidFill>
                  <a:srgbClr val="000000"/>
                </a:solidFill>
                <a:latin typeface="Canva Sans"/>
                <a:ea typeface="Canva Sans"/>
                <a:cs typeface="Canva Sans"/>
                <a:sym typeface="Canva Sans"/>
              </a:rPr>
              <a:t>&lt;h3 id="z1" style="text-align: center;"&gt; &lt;/h3&gt;</a:t>
            </a:r>
          </a:p>
          <a:p>
            <a:pPr algn="l">
              <a:lnSpc>
                <a:spcPts val="2800"/>
              </a:lnSpc>
            </a:pPr>
          </a:p>
          <a:p>
            <a:pPr algn="l">
              <a:lnSpc>
                <a:spcPts val="2800"/>
              </a:lnSpc>
            </a:pPr>
            <a:r>
              <a:rPr lang="en-US" sz="2000">
                <a:solidFill>
                  <a:srgbClr val="000000"/>
                </a:solidFill>
                <a:latin typeface="Canva Sans"/>
                <a:ea typeface="Canva Sans"/>
                <a:cs typeface="Canva Sans"/>
                <a:sym typeface="Canva Sans"/>
              </a:rPr>
              <a:t>&lt;h3 id="z" style="text-align: center; color: blueviolet;"&gt;Wait 5 seconds (5000 milliseconds) for this page to change.&lt;/h3&gt;</a:t>
            </a:r>
          </a:p>
          <a:p>
            <a:pPr algn="l">
              <a:lnSpc>
                <a:spcPts val="2800"/>
              </a:lnSpc>
            </a:pPr>
          </a:p>
          <a:p>
            <a:pPr algn="l">
              <a:lnSpc>
                <a:spcPts val="2800"/>
              </a:lnSpc>
            </a:pPr>
          </a:p>
        </p:txBody>
      </p:sp>
      <p:sp>
        <p:nvSpPr>
          <p:cNvPr name="TextBox 5" id="5"/>
          <p:cNvSpPr txBox="true"/>
          <p:nvPr/>
        </p:nvSpPr>
        <p:spPr>
          <a:xfrm rot="0">
            <a:off x="-1645946" y="682434"/>
            <a:ext cx="7344023"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HTML CSS</a:t>
            </a:r>
          </a:p>
        </p:txBody>
      </p:sp>
      <p:sp>
        <p:nvSpPr>
          <p:cNvPr name="TextBox 6" id="6"/>
          <p:cNvSpPr txBox="true"/>
          <p:nvPr/>
        </p:nvSpPr>
        <p:spPr>
          <a:xfrm rot="0">
            <a:off x="370338" y="4651375"/>
            <a:ext cx="7344023" cy="5283200"/>
          </a:xfrm>
          <a:prstGeom prst="rect">
            <a:avLst/>
          </a:prstGeom>
        </p:spPr>
        <p:txBody>
          <a:bodyPr anchor="t" rtlCol="false" tIns="0" lIns="0" bIns="0" rIns="0">
            <a:spAutoFit/>
          </a:bodyPr>
          <a:lstStyle/>
          <a:p>
            <a:pPr algn="l">
              <a:lnSpc>
                <a:spcPts val="2800"/>
              </a:lnSpc>
            </a:pPr>
            <a:r>
              <a:rPr lang="en-US" sz="2000">
                <a:solidFill>
                  <a:srgbClr val="000000"/>
                </a:solidFill>
                <a:latin typeface="Canva Sans"/>
                <a:ea typeface="Canva Sans"/>
                <a:cs typeface="Canva Sans"/>
                <a:sym typeface="Canva Sans"/>
              </a:rPr>
              <a:t>setInterval( xxx, 100);</a:t>
            </a:r>
          </a:p>
          <a:p>
            <a:pPr algn="l">
              <a:lnSpc>
                <a:spcPts val="2800"/>
              </a:lnSpc>
            </a:pPr>
            <a:r>
              <a:rPr lang="en-US" sz="2000">
                <a:solidFill>
                  <a:srgbClr val="000000"/>
                </a:solidFill>
                <a:latin typeface="Canva Sans"/>
                <a:ea typeface="Canva Sans"/>
                <a:cs typeface="Canva Sans"/>
                <a:sym typeface="Canva Sans"/>
              </a:rPr>
              <a:t>    function xxx() {</a:t>
            </a:r>
          </a:p>
          <a:p>
            <a:pPr algn="l">
              <a:lnSpc>
                <a:spcPts val="2800"/>
              </a:lnSpc>
            </a:pPr>
            <a:r>
              <a:rPr lang="en-US" sz="2000">
                <a:solidFill>
                  <a:srgbClr val="000000"/>
                </a:solidFill>
                <a:latin typeface="Canva Sans"/>
                <a:ea typeface="Canva Sans"/>
                <a:cs typeface="Canva Sans"/>
                <a:sym typeface="Canva Sans"/>
              </a:rPr>
              <a:t>      let x=new Date();</a:t>
            </a:r>
          </a:p>
          <a:p>
            <a:pPr algn="l">
              <a:lnSpc>
                <a:spcPts val="2800"/>
              </a:lnSpc>
            </a:pPr>
            <a:r>
              <a:rPr lang="en-US" sz="2000">
                <a:solidFill>
                  <a:srgbClr val="000000"/>
                </a:solidFill>
                <a:latin typeface="Canva Sans"/>
                <a:ea typeface="Canva Sans"/>
                <a:cs typeface="Canva Sans"/>
                <a:sym typeface="Canva Sans"/>
              </a:rPr>
              <a:t>      let y="Current Time: "+x.getHours() + ":" + x.getMinutes() + ":" + x.getSeconds();</a:t>
            </a:r>
          </a:p>
          <a:p>
            <a:pPr algn="l">
              <a:lnSpc>
                <a:spcPts val="2800"/>
              </a:lnSpc>
            </a:pPr>
            <a:r>
              <a:rPr lang="en-US" sz="2000">
                <a:solidFill>
                  <a:srgbClr val="000000"/>
                </a:solidFill>
                <a:latin typeface="Canva Sans"/>
                <a:ea typeface="Canva Sans"/>
                <a:cs typeface="Canva Sans"/>
                <a:sym typeface="Canva Sans"/>
              </a:rPr>
              <a:t>      document.getElementById("z1").innerHTML = y</a:t>
            </a:r>
          </a:p>
          <a:p>
            <a:pPr algn="l">
              <a:lnSpc>
                <a:spcPts val="2800"/>
              </a:lnSpc>
            </a:pPr>
            <a:r>
              <a:rPr lang="en-US" sz="2000">
                <a:solidFill>
                  <a:srgbClr val="000000"/>
                </a:solidFill>
                <a:latin typeface="Canva Sans"/>
                <a:ea typeface="Canva Sans"/>
                <a:cs typeface="Canva Sans"/>
                <a:sym typeface="Canva Sans"/>
              </a:rPr>
              <a:t>    }</a:t>
            </a:r>
          </a:p>
          <a:p>
            <a:pPr algn="l">
              <a:lnSpc>
                <a:spcPts val="2800"/>
              </a:lnSpc>
            </a:pPr>
            <a:r>
              <a:rPr lang="en-US" sz="2000">
                <a:solidFill>
                  <a:srgbClr val="000000"/>
                </a:solidFill>
                <a:latin typeface="Canva Sans"/>
                <a:ea typeface="Canva Sans"/>
                <a:cs typeface="Canva Sans"/>
                <a:sym typeface="Canva Sans"/>
              </a:rPr>
              <a:t>async function y() {</a:t>
            </a:r>
          </a:p>
          <a:p>
            <a:pPr algn="l">
              <a:lnSpc>
                <a:spcPts val="2800"/>
              </a:lnSpc>
            </a:pPr>
            <a:r>
              <a:rPr lang="en-US" sz="2000">
                <a:solidFill>
                  <a:srgbClr val="000000"/>
                </a:solidFill>
                <a:latin typeface="Canva Sans"/>
                <a:ea typeface="Canva Sans"/>
                <a:cs typeface="Canva Sans"/>
                <a:sym typeface="Canva Sans"/>
              </a:rPr>
              <a:t> let x = new Promise((resolve) =&gt;{</a:t>
            </a:r>
          </a:p>
          <a:p>
            <a:pPr algn="l">
              <a:lnSpc>
                <a:spcPts val="2800"/>
              </a:lnSpc>
            </a:pPr>
            <a:r>
              <a:rPr lang="en-US" sz="2000">
                <a:solidFill>
                  <a:srgbClr val="000000"/>
                </a:solidFill>
                <a:latin typeface="Canva Sans"/>
                <a:ea typeface="Canva Sans"/>
                <a:cs typeface="Canva Sans"/>
                <a:sym typeface="Canva Sans"/>
              </a:rPr>
              <a:t>  setTimeout(function() {resolve("Congraluations !!");}, 5000);</a:t>
            </a:r>
          </a:p>
          <a:p>
            <a:pPr algn="l">
              <a:lnSpc>
                <a:spcPts val="2800"/>
              </a:lnSpc>
            </a:pPr>
            <a:r>
              <a:rPr lang="en-US" sz="2000">
                <a:solidFill>
                  <a:srgbClr val="000000"/>
                </a:solidFill>
                <a:latin typeface="Canva Sans"/>
                <a:ea typeface="Canva Sans"/>
                <a:cs typeface="Canva Sans"/>
                <a:sym typeface="Canva Sans"/>
              </a:rPr>
              <a:t> });</a:t>
            </a:r>
          </a:p>
          <a:p>
            <a:pPr algn="l">
              <a:lnSpc>
                <a:spcPts val="2800"/>
              </a:lnSpc>
            </a:pPr>
            <a:r>
              <a:rPr lang="en-US" sz="2000">
                <a:solidFill>
                  <a:srgbClr val="000000"/>
                </a:solidFill>
                <a:latin typeface="Canva Sans"/>
                <a:ea typeface="Canva Sans"/>
                <a:cs typeface="Canva Sans"/>
                <a:sym typeface="Canva Sans"/>
              </a:rPr>
              <a:t> document.getElementById("z").innerHTML = await x;</a:t>
            </a:r>
          </a:p>
          <a:p>
            <a:pPr algn="l">
              <a:lnSpc>
                <a:spcPts val="2800"/>
              </a:lnSpc>
            </a:pPr>
            <a:r>
              <a:rPr lang="en-US" sz="2000">
                <a:solidFill>
                  <a:srgbClr val="000000"/>
                </a:solidFill>
                <a:latin typeface="Canva Sans"/>
                <a:ea typeface="Canva Sans"/>
                <a:cs typeface="Canva Sans"/>
                <a:sym typeface="Canva Sans"/>
              </a:rPr>
              <a:t>}</a:t>
            </a:r>
          </a:p>
          <a:p>
            <a:pPr algn="l">
              <a:lnSpc>
                <a:spcPts val="2800"/>
              </a:lnSpc>
            </a:pPr>
            <a:r>
              <a:rPr lang="en-US" sz="2000">
                <a:solidFill>
                  <a:srgbClr val="000000"/>
                </a:solidFill>
                <a:latin typeface="Canva Sans"/>
                <a:ea typeface="Canva Sans"/>
                <a:cs typeface="Canva Sans"/>
                <a:sym typeface="Canva Sans"/>
              </a:rPr>
              <a:t>y();</a:t>
            </a:r>
          </a:p>
        </p:txBody>
      </p:sp>
      <p:sp>
        <p:nvSpPr>
          <p:cNvPr name="TextBox 7" id="7"/>
          <p:cNvSpPr txBox="true"/>
          <p:nvPr/>
        </p:nvSpPr>
        <p:spPr>
          <a:xfrm rot="0">
            <a:off x="370338" y="3803459"/>
            <a:ext cx="7344023" cy="887095"/>
          </a:xfrm>
          <a:prstGeom prst="rect">
            <a:avLst/>
          </a:prstGeom>
        </p:spPr>
        <p:txBody>
          <a:bodyPr anchor="t" rtlCol="false" tIns="0" lIns="0" bIns="0" rIns="0">
            <a:spAutoFit/>
          </a:bodyPr>
          <a:lstStyle/>
          <a:p>
            <a:pPr algn="l">
              <a:lnSpc>
                <a:spcPts val="7279"/>
              </a:lnSpc>
            </a:pPr>
            <a:r>
              <a:rPr lang="en-US" sz="5199" b="true">
                <a:solidFill>
                  <a:srgbClr val="000000"/>
                </a:solidFill>
                <a:latin typeface="Canva Sans Bold"/>
                <a:ea typeface="Canva Sans Bold"/>
                <a:cs typeface="Canva Sans Bold"/>
                <a:sym typeface="Canva Sans Bold"/>
              </a:rPr>
              <a:t>JS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Freeform 2" id="2"/>
          <p:cNvSpPr/>
          <p:nvPr/>
        </p:nvSpPr>
        <p:spPr>
          <a:xfrm flipH="false" flipV="false" rot="0">
            <a:off x="4857725" y="8064475"/>
            <a:ext cx="884632" cy="884632"/>
          </a:xfrm>
          <a:custGeom>
            <a:avLst/>
            <a:gdLst/>
            <a:ahLst/>
            <a:cxnLst/>
            <a:rect r="r" b="b" t="t" l="l"/>
            <a:pathLst>
              <a:path h="884632" w="884632">
                <a:moveTo>
                  <a:pt x="0" y="0"/>
                </a:moveTo>
                <a:lnTo>
                  <a:pt x="884632" y="0"/>
                </a:lnTo>
                <a:lnTo>
                  <a:pt x="884632" y="884631"/>
                </a:lnTo>
                <a:lnTo>
                  <a:pt x="0" y="8846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814777" y="6783524"/>
            <a:ext cx="1183765" cy="856615"/>
          </a:xfrm>
          <a:custGeom>
            <a:avLst/>
            <a:gdLst/>
            <a:ahLst/>
            <a:cxnLst/>
            <a:rect r="r" b="b" t="t" l="l"/>
            <a:pathLst>
              <a:path h="856615" w="1183765">
                <a:moveTo>
                  <a:pt x="0" y="0"/>
                </a:moveTo>
                <a:lnTo>
                  <a:pt x="1183765" y="0"/>
                </a:lnTo>
                <a:lnTo>
                  <a:pt x="1183765" y="856615"/>
                </a:lnTo>
                <a:lnTo>
                  <a:pt x="0" y="8566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905270" y="5405573"/>
            <a:ext cx="7904910" cy="3051175"/>
          </a:xfrm>
          <a:prstGeom prst="rect">
            <a:avLst/>
          </a:prstGeom>
        </p:spPr>
        <p:txBody>
          <a:bodyPr anchor="t" rtlCol="false" tIns="0" lIns="0" bIns="0" rIns="0">
            <a:spAutoFit/>
          </a:bodyPr>
          <a:lstStyle/>
          <a:p>
            <a:pPr algn="l">
              <a:lnSpc>
                <a:spcPts val="3499"/>
              </a:lnSpc>
            </a:pPr>
            <a:r>
              <a:rPr lang="en-US" sz="2499">
                <a:solidFill>
                  <a:srgbClr val="000000"/>
                </a:solidFill>
                <a:latin typeface="Canva Sans"/>
                <a:ea typeface="Canva Sans"/>
                <a:cs typeface="Canva Sans"/>
                <a:sym typeface="Canva Sans"/>
              </a:rPr>
              <a:t>function greet(name: string): string {</a:t>
            </a:r>
          </a:p>
          <a:p>
            <a:pPr algn="l">
              <a:lnSpc>
                <a:spcPts val="3499"/>
              </a:lnSpc>
            </a:pPr>
            <a:r>
              <a:rPr lang="en-US" sz="2499">
                <a:solidFill>
                  <a:srgbClr val="000000"/>
                </a:solidFill>
                <a:latin typeface="Canva Sans"/>
                <a:ea typeface="Canva Sans"/>
                <a:cs typeface="Canva Sans"/>
                <a:sym typeface="Canva Sans"/>
              </a:rPr>
              <a:t>    return "Hello, " + name; }</a:t>
            </a:r>
          </a:p>
          <a:p>
            <a:pPr algn="l">
              <a:lnSpc>
                <a:spcPts val="3499"/>
              </a:lnSpc>
            </a:pPr>
            <a:r>
              <a:rPr lang="en-US" sz="2499">
                <a:solidFill>
                  <a:srgbClr val="000000"/>
                </a:solidFill>
                <a:latin typeface="Canva Sans"/>
                <a:ea typeface="Canva Sans"/>
                <a:cs typeface="Canva Sans"/>
                <a:sym typeface="Canva Sans"/>
              </a:rPr>
              <a:t>console.log(greet("John"));  // Output: Hello, John</a:t>
            </a:r>
          </a:p>
          <a:p>
            <a:pPr algn="l">
              <a:lnSpc>
                <a:spcPts val="3499"/>
              </a:lnSpc>
            </a:pPr>
            <a:r>
              <a:rPr lang="en-US" sz="2499">
                <a:solidFill>
                  <a:srgbClr val="000000"/>
                </a:solidFill>
                <a:latin typeface="Canva Sans"/>
                <a:ea typeface="Canva Sans"/>
                <a:cs typeface="Canva Sans"/>
                <a:sym typeface="Canva Sans"/>
              </a:rPr>
              <a:t>// console.log(greet(42)); // Error: Argument of type 'number' is not assignable to parameter of type 'string'.</a:t>
            </a:r>
          </a:p>
          <a:p>
            <a:pPr algn="l">
              <a:lnSpc>
                <a:spcPts val="3499"/>
              </a:lnSpc>
            </a:pPr>
          </a:p>
        </p:txBody>
      </p:sp>
      <p:sp>
        <p:nvSpPr>
          <p:cNvPr name="TextBox 5" id="5"/>
          <p:cNvSpPr txBox="true"/>
          <p:nvPr/>
        </p:nvSpPr>
        <p:spPr>
          <a:xfrm rot="0">
            <a:off x="288041" y="4614224"/>
            <a:ext cx="7463705" cy="580390"/>
          </a:xfrm>
          <a:prstGeom prst="rect">
            <a:avLst/>
          </a:prstGeom>
        </p:spPr>
        <p:txBody>
          <a:bodyPr anchor="t" rtlCol="false" tIns="0" lIns="0" bIns="0" rIns="0">
            <a:spAutoFit/>
          </a:bodyPr>
          <a:lstStyle/>
          <a:p>
            <a:pPr algn="ctr">
              <a:lnSpc>
                <a:spcPts val="4759"/>
              </a:lnSpc>
            </a:pPr>
            <a:r>
              <a:rPr lang="en-US" sz="3399" b="true">
                <a:solidFill>
                  <a:srgbClr val="000000"/>
                </a:solidFill>
                <a:latin typeface="Canva Sans Bold"/>
                <a:ea typeface="Canva Sans Bold"/>
                <a:cs typeface="Canva Sans Bold"/>
                <a:sym typeface="Canva Sans Bold"/>
              </a:rPr>
              <a:t>TypeScript Code , filename.ts</a:t>
            </a:r>
          </a:p>
        </p:txBody>
      </p:sp>
      <p:sp>
        <p:nvSpPr>
          <p:cNvPr name="TextBox 6" id="6"/>
          <p:cNvSpPr txBox="true"/>
          <p:nvPr/>
        </p:nvSpPr>
        <p:spPr>
          <a:xfrm rot="0">
            <a:off x="13370017" y="6517374"/>
            <a:ext cx="7904910" cy="2174875"/>
          </a:xfrm>
          <a:prstGeom prst="rect">
            <a:avLst/>
          </a:prstGeom>
        </p:spPr>
        <p:txBody>
          <a:bodyPr anchor="t" rtlCol="false" tIns="0" lIns="0" bIns="0" rIns="0">
            <a:spAutoFit/>
          </a:bodyPr>
          <a:lstStyle/>
          <a:p>
            <a:pPr algn="l">
              <a:lnSpc>
                <a:spcPts val="3499"/>
              </a:lnSpc>
            </a:pPr>
            <a:r>
              <a:rPr lang="en-US" sz="2499">
                <a:solidFill>
                  <a:srgbClr val="000000"/>
                </a:solidFill>
                <a:latin typeface="Canva Sans"/>
                <a:ea typeface="Canva Sans"/>
                <a:cs typeface="Canva Sans"/>
                <a:sym typeface="Canva Sans"/>
              </a:rPr>
              <a:t>function greet(name) {</a:t>
            </a:r>
          </a:p>
          <a:p>
            <a:pPr algn="l">
              <a:lnSpc>
                <a:spcPts val="3499"/>
              </a:lnSpc>
            </a:pPr>
            <a:r>
              <a:rPr lang="en-US" sz="2499">
                <a:solidFill>
                  <a:srgbClr val="000000"/>
                </a:solidFill>
                <a:latin typeface="Canva Sans"/>
                <a:ea typeface="Canva Sans"/>
                <a:cs typeface="Canva Sans"/>
                <a:sym typeface="Canva Sans"/>
              </a:rPr>
              <a:t>    return "Hello, " + name;</a:t>
            </a:r>
          </a:p>
          <a:p>
            <a:pPr algn="l">
              <a:lnSpc>
                <a:spcPts val="3499"/>
              </a:lnSpc>
            </a:pPr>
            <a:r>
              <a:rPr lang="en-US" sz="2499">
                <a:solidFill>
                  <a:srgbClr val="000000"/>
                </a:solidFill>
                <a:latin typeface="Canva Sans"/>
                <a:ea typeface="Canva Sans"/>
                <a:cs typeface="Canva Sans"/>
                <a:sym typeface="Canva Sans"/>
              </a:rPr>
              <a:t>}</a:t>
            </a:r>
          </a:p>
          <a:p>
            <a:pPr algn="l">
              <a:lnSpc>
                <a:spcPts val="3499"/>
              </a:lnSpc>
            </a:pPr>
            <a:r>
              <a:rPr lang="en-US" sz="2499">
                <a:solidFill>
                  <a:srgbClr val="000000"/>
                </a:solidFill>
                <a:latin typeface="Canva Sans"/>
                <a:ea typeface="Canva Sans"/>
                <a:cs typeface="Canva Sans"/>
                <a:sym typeface="Canva Sans"/>
              </a:rPr>
              <a:t>console.log(greet("John"));</a:t>
            </a:r>
          </a:p>
          <a:p>
            <a:pPr algn="l">
              <a:lnSpc>
                <a:spcPts val="3499"/>
              </a:lnSpc>
            </a:pPr>
          </a:p>
        </p:txBody>
      </p:sp>
      <p:sp>
        <p:nvSpPr>
          <p:cNvPr name="TextBox 7" id="7"/>
          <p:cNvSpPr txBox="true"/>
          <p:nvPr/>
        </p:nvSpPr>
        <p:spPr>
          <a:xfrm rot="0">
            <a:off x="13370017" y="5558407"/>
            <a:ext cx="1719362" cy="580390"/>
          </a:xfrm>
          <a:prstGeom prst="rect">
            <a:avLst/>
          </a:prstGeom>
        </p:spPr>
        <p:txBody>
          <a:bodyPr anchor="t" rtlCol="false" tIns="0" lIns="0" bIns="0" rIns="0">
            <a:spAutoFit/>
          </a:bodyPr>
          <a:lstStyle/>
          <a:p>
            <a:pPr algn="l">
              <a:lnSpc>
                <a:spcPts val="4759"/>
              </a:lnSpc>
            </a:pPr>
            <a:r>
              <a:rPr lang="en-US" sz="3399" b="true">
                <a:solidFill>
                  <a:srgbClr val="000000"/>
                </a:solidFill>
                <a:latin typeface="Canva Sans Bold"/>
                <a:ea typeface="Canva Sans Bold"/>
                <a:cs typeface="Canva Sans Bold"/>
                <a:sym typeface="Canva Sans Bold"/>
              </a:rPr>
              <a:t>JS Code</a:t>
            </a:r>
          </a:p>
        </p:txBody>
      </p:sp>
      <p:sp>
        <p:nvSpPr>
          <p:cNvPr name="TextBox 8" id="8"/>
          <p:cNvSpPr txBox="true"/>
          <p:nvPr/>
        </p:nvSpPr>
        <p:spPr>
          <a:xfrm rot="0">
            <a:off x="905270" y="8853856"/>
            <a:ext cx="6085880"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npx tsc filename.ts</a:t>
            </a:r>
          </a:p>
        </p:txBody>
      </p:sp>
      <p:sp>
        <p:nvSpPr>
          <p:cNvPr name="TextBox 9" id="9"/>
          <p:cNvSpPr txBox="true"/>
          <p:nvPr/>
        </p:nvSpPr>
        <p:spPr>
          <a:xfrm rot="0">
            <a:off x="905270" y="8368716"/>
            <a:ext cx="2774057"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Cmd Prompt:</a:t>
            </a:r>
          </a:p>
        </p:txBody>
      </p:sp>
      <p:sp>
        <p:nvSpPr>
          <p:cNvPr name="TextBox 10" id="10"/>
          <p:cNvSpPr txBox="true"/>
          <p:nvPr/>
        </p:nvSpPr>
        <p:spPr>
          <a:xfrm rot="0">
            <a:off x="9251918" y="3291500"/>
            <a:ext cx="1896666" cy="6613040"/>
          </a:xfrm>
          <a:prstGeom prst="rect">
            <a:avLst/>
          </a:prstGeom>
        </p:spPr>
        <p:txBody>
          <a:bodyPr anchor="t" rtlCol="false" tIns="0" lIns="0" bIns="0" rIns="0">
            <a:spAutoFit/>
          </a:bodyPr>
          <a:lstStyle/>
          <a:p>
            <a:pPr algn="ctr">
              <a:lnSpc>
                <a:spcPts val="53926"/>
              </a:lnSpc>
            </a:pPr>
            <a:r>
              <a:rPr lang="en-US" sz="38519">
                <a:solidFill>
                  <a:srgbClr val="000000"/>
                </a:solidFill>
                <a:latin typeface="Canva Sans"/>
                <a:ea typeface="Canva Sans"/>
                <a:cs typeface="Canva Sans"/>
                <a:sym typeface="Canva Sans"/>
              </a:rPr>
              <a:t>}</a:t>
            </a:r>
          </a:p>
        </p:txBody>
      </p:sp>
      <p:sp>
        <p:nvSpPr>
          <p:cNvPr name="TextBox 11" id="11"/>
          <p:cNvSpPr txBox="true"/>
          <p:nvPr/>
        </p:nvSpPr>
        <p:spPr>
          <a:xfrm rot="0">
            <a:off x="4999220" y="251386"/>
            <a:ext cx="7711282"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Typescript Introduction</a:t>
            </a:r>
          </a:p>
        </p:txBody>
      </p:sp>
      <p:sp>
        <p:nvSpPr>
          <p:cNvPr name="TextBox 12" id="12"/>
          <p:cNvSpPr txBox="true"/>
          <p:nvPr/>
        </p:nvSpPr>
        <p:spPr>
          <a:xfrm rot="0">
            <a:off x="15527529" y="5558407"/>
            <a:ext cx="2251869" cy="580390"/>
          </a:xfrm>
          <a:prstGeom prst="rect">
            <a:avLst/>
          </a:prstGeom>
        </p:spPr>
        <p:txBody>
          <a:bodyPr anchor="t" rtlCol="false" tIns="0" lIns="0" bIns="0" rIns="0">
            <a:spAutoFit/>
          </a:bodyPr>
          <a:lstStyle/>
          <a:p>
            <a:pPr algn="ctr">
              <a:lnSpc>
                <a:spcPts val="4759"/>
              </a:lnSpc>
            </a:pPr>
            <a:r>
              <a:rPr lang="en-US" sz="3399">
                <a:solidFill>
                  <a:srgbClr val="FF3131"/>
                </a:solidFill>
                <a:latin typeface="Canva Sans"/>
                <a:ea typeface="Canva Sans"/>
                <a:cs typeface="Canva Sans"/>
                <a:sym typeface="Canva Sans"/>
              </a:rPr>
              <a:t>filename.js</a:t>
            </a:r>
          </a:p>
        </p:txBody>
      </p:sp>
      <p:sp>
        <p:nvSpPr>
          <p:cNvPr name="TextBox 13" id="13"/>
          <p:cNvSpPr txBox="true"/>
          <p:nvPr/>
        </p:nvSpPr>
        <p:spPr>
          <a:xfrm rot="0">
            <a:off x="1028700" y="1823840"/>
            <a:ext cx="16354030" cy="2114550"/>
          </a:xfrm>
          <a:prstGeom prst="rect">
            <a:avLst/>
          </a:prstGeom>
        </p:spPr>
        <p:txBody>
          <a:bodyPr anchor="t" rtlCol="false" tIns="0" lIns="0" bIns="0" rIns="0">
            <a:spAutoFit/>
          </a:bodyPr>
          <a:lstStyle/>
          <a:p>
            <a:pPr algn="l">
              <a:lnSpc>
                <a:spcPts val="4200"/>
              </a:lnSpc>
            </a:pPr>
            <a:r>
              <a:rPr lang="en-US" sz="3000">
                <a:solidFill>
                  <a:srgbClr val="000000"/>
                </a:solidFill>
                <a:latin typeface="Canva Sans"/>
                <a:ea typeface="Canva Sans"/>
                <a:cs typeface="Canva Sans"/>
                <a:sym typeface="Canva Sans"/>
              </a:rPr>
              <a:t>TypeScript is a superset of JavaScript that adds static typing to the language. This means you can specify types for variables, function parameters, and return values, making your code more reliable and less prone to errors. TypeScript compiles to JavaScript, so it can run in any environment that supports JavaScript, like browsers or Node.js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Freeform 2" id="2"/>
          <p:cNvSpPr/>
          <p:nvPr/>
        </p:nvSpPr>
        <p:spPr>
          <a:xfrm flipH="false" flipV="false" rot="0">
            <a:off x="7118296" y="3029094"/>
            <a:ext cx="10634771" cy="6778972"/>
          </a:xfrm>
          <a:custGeom>
            <a:avLst/>
            <a:gdLst/>
            <a:ahLst/>
            <a:cxnLst/>
            <a:rect r="r" b="b" t="t" l="l"/>
            <a:pathLst>
              <a:path h="6778972" w="10634771">
                <a:moveTo>
                  <a:pt x="0" y="0"/>
                </a:moveTo>
                <a:lnTo>
                  <a:pt x="10634772" y="0"/>
                </a:lnTo>
                <a:lnTo>
                  <a:pt x="10634772" y="6778971"/>
                </a:lnTo>
                <a:lnTo>
                  <a:pt x="0" y="6778971"/>
                </a:lnTo>
                <a:lnTo>
                  <a:pt x="0" y="0"/>
                </a:lnTo>
                <a:close/>
              </a:path>
            </a:pathLst>
          </a:custGeom>
          <a:blipFill>
            <a:blip r:embed="rId2"/>
            <a:stretch>
              <a:fillRect l="-103979" t="0" r="0" b="0"/>
            </a:stretch>
          </a:blipFill>
        </p:spPr>
      </p:sp>
      <p:sp>
        <p:nvSpPr>
          <p:cNvPr name="TextBox 3" id="3"/>
          <p:cNvSpPr txBox="true"/>
          <p:nvPr/>
        </p:nvSpPr>
        <p:spPr>
          <a:xfrm rot="0">
            <a:off x="1181100" y="1177925"/>
            <a:ext cx="16571968" cy="1189354"/>
          </a:xfrm>
          <a:prstGeom prst="rect">
            <a:avLst/>
          </a:prstGeom>
        </p:spPr>
        <p:txBody>
          <a:bodyPr anchor="t" rtlCol="false" tIns="0" lIns="0" bIns="0" rIns="0">
            <a:spAutoFit/>
          </a:bodyPr>
          <a:lstStyle/>
          <a:p>
            <a:pPr algn="l">
              <a:lnSpc>
                <a:spcPts val="3220"/>
              </a:lnSpc>
            </a:pPr>
            <a:r>
              <a:rPr lang="en-US" sz="2300">
                <a:solidFill>
                  <a:srgbClr val="5E17EB"/>
                </a:solidFill>
                <a:latin typeface="Canva Sans"/>
                <a:ea typeface="Canva Sans"/>
                <a:cs typeface="Canva Sans"/>
                <a:sym typeface="Canva Sans"/>
              </a:rPr>
              <a:t>IndexedDB is a low-level API in JavaScript that allows you to store large amounts of data inside a user's browser, enabling offline access and fast, structured data storage. Unlike localStorage or sessionStorage, which only store strings, IndexedDB lets you store rich data types such as objects, arrays, and even files</a:t>
            </a:r>
          </a:p>
        </p:txBody>
      </p:sp>
      <p:sp>
        <p:nvSpPr>
          <p:cNvPr name="TextBox 4" id="4"/>
          <p:cNvSpPr txBox="true"/>
          <p:nvPr/>
        </p:nvSpPr>
        <p:spPr>
          <a:xfrm rot="0">
            <a:off x="5607596" y="233680"/>
            <a:ext cx="7072809" cy="795020"/>
          </a:xfrm>
          <a:prstGeom prst="rect">
            <a:avLst/>
          </a:prstGeom>
        </p:spPr>
        <p:txBody>
          <a:bodyPr anchor="t" rtlCol="false" tIns="0" lIns="0" bIns="0" rIns="0">
            <a:spAutoFit/>
          </a:bodyPr>
          <a:lstStyle/>
          <a:p>
            <a:pPr algn="ctr">
              <a:lnSpc>
                <a:spcPts val="6580"/>
              </a:lnSpc>
            </a:pPr>
            <a:r>
              <a:rPr lang="en-US" sz="4700" b="true">
                <a:solidFill>
                  <a:srgbClr val="000000"/>
                </a:solidFill>
                <a:latin typeface="Canva Sans Bold"/>
                <a:ea typeface="Canva Sans Bold"/>
                <a:cs typeface="Canva Sans Bold"/>
                <a:sym typeface="Canva Sans Bold"/>
              </a:rPr>
              <a:t>IndexedDB Introduction</a:t>
            </a:r>
          </a:p>
        </p:txBody>
      </p:sp>
      <p:sp>
        <p:nvSpPr>
          <p:cNvPr name="TextBox 5" id="5"/>
          <p:cNvSpPr txBox="true"/>
          <p:nvPr/>
        </p:nvSpPr>
        <p:spPr>
          <a:xfrm rot="0">
            <a:off x="366629" y="2519679"/>
            <a:ext cx="6254378" cy="7750175"/>
          </a:xfrm>
          <a:prstGeom prst="rect">
            <a:avLst/>
          </a:prstGeom>
        </p:spPr>
        <p:txBody>
          <a:bodyPr anchor="t" rtlCol="false" tIns="0" lIns="0" bIns="0" rIns="0">
            <a:spAutoFit/>
          </a:bodyPr>
          <a:lstStyle/>
          <a:p>
            <a:pPr algn="l">
              <a:lnSpc>
                <a:spcPts val="2800"/>
              </a:lnSpc>
            </a:pPr>
            <a:r>
              <a:rPr lang="en-US" sz="2000">
                <a:solidFill>
                  <a:srgbClr val="000000"/>
                </a:solidFill>
                <a:latin typeface="Canva Sans"/>
                <a:ea typeface="Canva Sans"/>
                <a:cs typeface="Canva Sans"/>
                <a:sym typeface="Canva Sans"/>
              </a:rPr>
              <a:t>let request = indexedDB.open("SimpleDB", 1);</a:t>
            </a:r>
          </a:p>
          <a:p>
            <a:pPr algn="l">
              <a:lnSpc>
                <a:spcPts val="2800"/>
              </a:lnSpc>
            </a:pPr>
          </a:p>
          <a:p>
            <a:pPr algn="l">
              <a:lnSpc>
                <a:spcPts val="2800"/>
              </a:lnSpc>
            </a:pPr>
            <a:r>
              <a:rPr lang="en-US" sz="2000">
                <a:solidFill>
                  <a:srgbClr val="000000"/>
                </a:solidFill>
                <a:latin typeface="Canva Sans"/>
                <a:ea typeface="Canva Sans"/>
                <a:cs typeface="Canva Sans"/>
                <a:sym typeface="Canva Sans"/>
              </a:rPr>
              <a:t>request.onupgradeneeded = (e) =&gt; // event has passed obj as e</a:t>
            </a:r>
          </a:p>
          <a:p>
            <a:pPr algn="l">
              <a:lnSpc>
                <a:spcPts val="2800"/>
              </a:lnSpc>
            </a:pPr>
            <a:r>
              <a:rPr lang="en-US" sz="2000">
                <a:solidFill>
                  <a:srgbClr val="000000"/>
                </a:solidFill>
                <a:latin typeface="Canva Sans"/>
                <a:ea typeface="Canva Sans"/>
                <a:cs typeface="Canva Sans"/>
                <a:sym typeface="Canva Sans"/>
              </a:rPr>
              <a:t> e.target.result.createObjectStore("users", { keyPath: "id", autoIncrement: true });</a:t>
            </a:r>
          </a:p>
          <a:p>
            <a:pPr algn="l">
              <a:lnSpc>
                <a:spcPts val="2800"/>
              </a:lnSpc>
            </a:pPr>
          </a:p>
          <a:p>
            <a:pPr algn="l">
              <a:lnSpc>
                <a:spcPts val="2800"/>
              </a:lnSpc>
            </a:pPr>
          </a:p>
          <a:p>
            <a:pPr algn="l">
              <a:lnSpc>
                <a:spcPts val="2800"/>
              </a:lnSpc>
            </a:pPr>
            <a:r>
              <a:rPr lang="en-US" sz="2000">
                <a:solidFill>
                  <a:srgbClr val="000000"/>
                </a:solidFill>
                <a:latin typeface="Canva Sans"/>
                <a:ea typeface="Canva Sans"/>
                <a:cs typeface="Canva Sans"/>
                <a:sym typeface="Canva Sans"/>
              </a:rPr>
              <a:t> //e.target.result. is a instance</a:t>
            </a:r>
          </a:p>
          <a:p>
            <a:pPr algn="l">
              <a:lnSpc>
                <a:spcPts val="2800"/>
              </a:lnSpc>
            </a:pPr>
            <a:r>
              <a:rPr lang="en-US" sz="2000">
                <a:solidFill>
                  <a:srgbClr val="000000"/>
                </a:solidFill>
                <a:latin typeface="Canva Sans"/>
                <a:ea typeface="Canva Sans"/>
                <a:cs typeface="Canva Sans"/>
                <a:sym typeface="Canva Sans"/>
              </a:rPr>
              <a:t> //createObjectStore() is a event</a:t>
            </a:r>
          </a:p>
          <a:p>
            <a:pPr algn="l">
              <a:lnSpc>
                <a:spcPts val="2800"/>
              </a:lnSpc>
            </a:pPr>
            <a:r>
              <a:rPr lang="en-US" sz="2000">
                <a:solidFill>
                  <a:srgbClr val="000000"/>
                </a:solidFill>
                <a:latin typeface="Canva Sans"/>
                <a:ea typeface="Canva Sans"/>
                <a:cs typeface="Canva Sans"/>
                <a:sym typeface="Canva Sans"/>
              </a:rPr>
              <a:t>request.onsuccess = (e) =&gt; { // event has passed obj as e</a:t>
            </a:r>
          </a:p>
          <a:p>
            <a:pPr algn="l">
              <a:lnSpc>
                <a:spcPts val="2800"/>
              </a:lnSpc>
            </a:pPr>
            <a:r>
              <a:rPr lang="en-US" sz="2000">
                <a:solidFill>
                  <a:srgbClr val="000000"/>
                </a:solidFill>
                <a:latin typeface="Canva Sans"/>
                <a:ea typeface="Canva Sans"/>
                <a:cs typeface="Canva Sans"/>
                <a:sym typeface="Canva Sans"/>
              </a:rPr>
              <a:t> let store = e.target.result.transaction("users", "readwrite").objectStore("users");</a:t>
            </a:r>
          </a:p>
          <a:p>
            <a:pPr algn="l">
              <a:lnSpc>
                <a:spcPts val="2800"/>
              </a:lnSpc>
            </a:pPr>
          </a:p>
          <a:p>
            <a:pPr algn="l">
              <a:lnSpc>
                <a:spcPts val="2800"/>
              </a:lnSpc>
            </a:pPr>
            <a:r>
              <a:rPr lang="en-US" sz="2000">
                <a:solidFill>
                  <a:srgbClr val="000000"/>
                </a:solidFill>
                <a:latin typeface="Canva Sans"/>
                <a:ea typeface="Canva Sans"/>
                <a:cs typeface="Canva Sans"/>
                <a:sym typeface="Canva Sans"/>
              </a:rPr>
              <a:t> //e.target.result. is a instance</a:t>
            </a:r>
          </a:p>
          <a:p>
            <a:pPr algn="l">
              <a:lnSpc>
                <a:spcPts val="2800"/>
              </a:lnSpc>
            </a:pPr>
            <a:r>
              <a:rPr lang="en-US" sz="2000">
                <a:solidFill>
                  <a:srgbClr val="000000"/>
                </a:solidFill>
                <a:latin typeface="Canva Sans"/>
                <a:ea typeface="Canva Sans"/>
                <a:cs typeface="Canva Sans"/>
                <a:sym typeface="Canva Sans"/>
              </a:rPr>
              <a:t> //createObjectStore(), objectStore() is a event </a:t>
            </a:r>
          </a:p>
          <a:p>
            <a:pPr algn="l">
              <a:lnSpc>
                <a:spcPts val="2800"/>
              </a:lnSpc>
            </a:pPr>
            <a:r>
              <a:rPr lang="en-US" sz="2000">
                <a:solidFill>
                  <a:srgbClr val="000000"/>
                </a:solidFill>
                <a:latin typeface="Canva Sans"/>
                <a:ea typeface="Canva Sans"/>
                <a:cs typeface="Canva Sans"/>
                <a:sym typeface="Canva Sans"/>
              </a:rPr>
              <a:t> store.add({ name: "Alice", age: 25 }); //store data</a:t>
            </a:r>
          </a:p>
          <a:p>
            <a:pPr algn="l">
              <a:lnSpc>
                <a:spcPts val="2800"/>
              </a:lnSpc>
            </a:pPr>
            <a:r>
              <a:rPr lang="en-US" sz="2000">
                <a:solidFill>
                  <a:srgbClr val="000000"/>
                </a:solidFill>
                <a:latin typeface="Canva Sans"/>
                <a:ea typeface="Canva Sans"/>
                <a:cs typeface="Canva Sans"/>
                <a:sym typeface="Canva Sans"/>
              </a:rPr>
              <a:t> store.add({ name: "Bob", age: 30 }); //store data</a:t>
            </a:r>
          </a:p>
          <a:p>
            <a:pPr algn="l">
              <a:lnSpc>
                <a:spcPts val="2800"/>
              </a:lnSpc>
            </a:pPr>
            <a:r>
              <a:rPr lang="en-US" sz="2000">
                <a:solidFill>
                  <a:srgbClr val="000000"/>
                </a:solidFill>
                <a:latin typeface="Canva Sans"/>
                <a:ea typeface="Canva Sans"/>
                <a:cs typeface="Canva Sans"/>
                <a:sym typeface="Canva Sans"/>
              </a:rPr>
              <a:t> console.log("Data added successfully");</a:t>
            </a:r>
          </a:p>
          <a:p>
            <a:pPr algn="l">
              <a:lnSpc>
                <a:spcPts val="2800"/>
              </a:lnSpc>
            </a:pPr>
            <a:r>
              <a:rPr lang="en-US" sz="2000">
                <a:solidFill>
                  <a:srgbClr val="000000"/>
                </a:solidFill>
                <a:latin typeface="Canva Sans"/>
                <a:ea typeface="Canva Sans"/>
                <a:cs typeface="Canva Sans"/>
                <a:sym typeface="Canva Sans"/>
              </a:rPr>
              <a:t>};</a:t>
            </a:r>
          </a:p>
          <a:p>
            <a:pPr algn="l">
              <a:lnSpc>
                <a:spcPts val="2800"/>
              </a:lnSpc>
            </a:pPr>
          </a:p>
        </p:txBody>
      </p:sp>
      <p:sp>
        <p:nvSpPr>
          <p:cNvPr name="Freeform 6" id="6"/>
          <p:cNvSpPr/>
          <p:nvPr/>
        </p:nvSpPr>
        <p:spPr>
          <a:xfrm flipH="false" flipV="false" rot="0">
            <a:off x="13400139" y="4863750"/>
            <a:ext cx="4352928" cy="3917635"/>
          </a:xfrm>
          <a:custGeom>
            <a:avLst/>
            <a:gdLst/>
            <a:ahLst/>
            <a:cxnLst/>
            <a:rect r="r" b="b" t="t" l="l"/>
            <a:pathLst>
              <a:path h="3917635" w="4352928">
                <a:moveTo>
                  <a:pt x="0" y="0"/>
                </a:moveTo>
                <a:lnTo>
                  <a:pt x="4352929" y="0"/>
                </a:lnTo>
                <a:lnTo>
                  <a:pt x="4352929" y="3917635"/>
                </a:lnTo>
                <a:lnTo>
                  <a:pt x="0" y="39176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rnd">
            <a:noFill/>
            <a:prstDash val="solid"/>
            <a:round/>
          </a:ln>
        </p:spPr>
      </p:sp>
      <p:sp>
        <p:nvSpPr>
          <p:cNvPr name="Freeform 7" id="7"/>
          <p:cNvSpPr/>
          <p:nvPr/>
        </p:nvSpPr>
        <p:spPr>
          <a:xfrm flipH="false" flipV="false" rot="0">
            <a:off x="6621007" y="5340665"/>
            <a:ext cx="4352928" cy="3917635"/>
          </a:xfrm>
          <a:custGeom>
            <a:avLst/>
            <a:gdLst/>
            <a:ahLst/>
            <a:cxnLst/>
            <a:rect r="r" b="b" t="t" l="l"/>
            <a:pathLst>
              <a:path h="3917635" w="4352928">
                <a:moveTo>
                  <a:pt x="0" y="0"/>
                </a:moveTo>
                <a:lnTo>
                  <a:pt x="4352928" y="0"/>
                </a:lnTo>
                <a:lnTo>
                  <a:pt x="4352928" y="3917635"/>
                </a:lnTo>
                <a:lnTo>
                  <a:pt x="0" y="39176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rnd">
            <a:noFill/>
            <a:prstDash val="solid"/>
            <a:round/>
          </a:ln>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AutoShape 2" id="2"/>
          <p:cNvSpPr/>
          <p:nvPr/>
        </p:nvSpPr>
        <p:spPr>
          <a:xfrm>
            <a:off x="8265310" y="2086370"/>
            <a:ext cx="1913549" cy="0"/>
          </a:xfrm>
          <a:prstGeom prst="line">
            <a:avLst/>
          </a:prstGeom>
          <a:ln cap="flat" w="238125">
            <a:solidFill>
              <a:srgbClr val="9FC3D0"/>
            </a:solidFill>
            <a:prstDash val="solid"/>
            <a:headEnd type="none" len="sm" w="sm"/>
            <a:tailEnd type="triangle" len="med" w="lg"/>
          </a:ln>
        </p:spPr>
      </p:sp>
      <p:sp>
        <p:nvSpPr>
          <p:cNvPr name="Freeform 3" id="3"/>
          <p:cNvSpPr/>
          <p:nvPr/>
        </p:nvSpPr>
        <p:spPr>
          <a:xfrm flipH="false" flipV="false" rot="0">
            <a:off x="1028700" y="2736610"/>
            <a:ext cx="15664992" cy="7264640"/>
          </a:xfrm>
          <a:custGeom>
            <a:avLst/>
            <a:gdLst/>
            <a:ahLst/>
            <a:cxnLst/>
            <a:rect r="r" b="b" t="t" l="l"/>
            <a:pathLst>
              <a:path h="7264640" w="15664992">
                <a:moveTo>
                  <a:pt x="0" y="0"/>
                </a:moveTo>
                <a:lnTo>
                  <a:pt x="15664992" y="0"/>
                </a:lnTo>
                <a:lnTo>
                  <a:pt x="15664992" y="7264640"/>
                </a:lnTo>
                <a:lnTo>
                  <a:pt x="0" y="7264640"/>
                </a:lnTo>
                <a:lnTo>
                  <a:pt x="0" y="0"/>
                </a:lnTo>
                <a:close/>
              </a:path>
            </a:pathLst>
          </a:custGeom>
          <a:blipFill>
            <a:blip r:embed="rId2"/>
            <a:stretch>
              <a:fillRect l="0" t="0" r="0" b="0"/>
            </a:stretch>
          </a:blipFill>
        </p:spPr>
      </p:sp>
      <p:sp>
        <p:nvSpPr>
          <p:cNvPr name="TextBox 4" id="4"/>
          <p:cNvSpPr txBox="true"/>
          <p:nvPr/>
        </p:nvSpPr>
        <p:spPr>
          <a:xfrm rot="0">
            <a:off x="1496764" y="971550"/>
            <a:ext cx="4528840" cy="497840"/>
          </a:xfrm>
          <a:prstGeom prst="rect">
            <a:avLst/>
          </a:prstGeom>
        </p:spPr>
        <p:txBody>
          <a:bodyPr anchor="t" rtlCol="false" tIns="0" lIns="0" bIns="0" rIns="0">
            <a:spAutoFit/>
          </a:bodyPr>
          <a:lstStyle/>
          <a:p>
            <a:pPr algn="l">
              <a:lnSpc>
                <a:spcPts val="4060"/>
              </a:lnSpc>
            </a:pPr>
            <a:r>
              <a:rPr lang="en-US" sz="2900">
                <a:solidFill>
                  <a:srgbClr val="000000"/>
                </a:solidFill>
                <a:latin typeface="Canva Sans"/>
                <a:ea typeface="Canva Sans"/>
                <a:cs typeface="Canva Sans"/>
                <a:sym typeface="Canva Sans"/>
              </a:rPr>
              <a:t>npm install -g http-server</a:t>
            </a:r>
          </a:p>
        </p:txBody>
      </p:sp>
      <p:sp>
        <p:nvSpPr>
          <p:cNvPr name="TextBox 5" id="5"/>
          <p:cNvSpPr txBox="true"/>
          <p:nvPr/>
        </p:nvSpPr>
        <p:spPr>
          <a:xfrm rot="0">
            <a:off x="1484808" y="2029220"/>
            <a:ext cx="4389636" cy="497840"/>
          </a:xfrm>
          <a:prstGeom prst="rect">
            <a:avLst/>
          </a:prstGeom>
        </p:spPr>
        <p:txBody>
          <a:bodyPr anchor="t" rtlCol="false" tIns="0" lIns="0" bIns="0" rIns="0">
            <a:spAutoFit/>
          </a:bodyPr>
          <a:lstStyle/>
          <a:p>
            <a:pPr algn="l">
              <a:lnSpc>
                <a:spcPts val="4060"/>
              </a:lnSpc>
            </a:pPr>
            <a:r>
              <a:rPr lang="en-US" sz="2900">
                <a:solidFill>
                  <a:srgbClr val="000000"/>
                </a:solidFill>
                <a:latin typeface="Canva Sans"/>
                <a:ea typeface="Canva Sans"/>
                <a:cs typeface="Canva Sans"/>
                <a:sym typeface="Canva Sans"/>
              </a:rPr>
              <a:t>npm install -g live-server</a:t>
            </a:r>
          </a:p>
        </p:txBody>
      </p:sp>
      <p:sp>
        <p:nvSpPr>
          <p:cNvPr name="TextBox 6" id="6"/>
          <p:cNvSpPr txBox="true"/>
          <p:nvPr/>
        </p:nvSpPr>
        <p:spPr>
          <a:xfrm rot="0">
            <a:off x="11084878" y="971550"/>
            <a:ext cx="6070898" cy="497840"/>
          </a:xfrm>
          <a:prstGeom prst="rect">
            <a:avLst/>
          </a:prstGeom>
        </p:spPr>
        <p:txBody>
          <a:bodyPr anchor="t" rtlCol="false" tIns="0" lIns="0" bIns="0" rIns="0">
            <a:spAutoFit/>
          </a:bodyPr>
          <a:lstStyle/>
          <a:p>
            <a:pPr algn="l">
              <a:lnSpc>
                <a:spcPts val="4060"/>
              </a:lnSpc>
            </a:pPr>
            <a:r>
              <a:rPr lang="en-US" sz="2900">
                <a:solidFill>
                  <a:srgbClr val="000000"/>
                </a:solidFill>
                <a:latin typeface="Canva Sans"/>
                <a:ea typeface="Canva Sans"/>
                <a:cs typeface="Canva Sans"/>
                <a:sym typeface="Canva Sans"/>
              </a:rPr>
              <a:t>http-server // http-server -p 3000</a:t>
            </a:r>
          </a:p>
        </p:txBody>
      </p:sp>
      <p:sp>
        <p:nvSpPr>
          <p:cNvPr name="TextBox 7" id="7"/>
          <p:cNvSpPr txBox="true"/>
          <p:nvPr/>
        </p:nvSpPr>
        <p:spPr>
          <a:xfrm rot="0">
            <a:off x="11070887" y="2029220"/>
            <a:ext cx="1890613" cy="497840"/>
          </a:xfrm>
          <a:prstGeom prst="rect">
            <a:avLst/>
          </a:prstGeom>
        </p:spPr>
        <p:txBody>
          <a:bodyPr anchor="t" rtlCol="false" tIns="0" lIns="0" bIns="0" rIns="0">
            <a:spAutoFit/>
          </a:bodyPr>
          <a:lstStyle/>
          <a:p>
            <a:pPr algn="l">
              <a:lnSpc>
                <a:spcPts val="4060"/>
              </a:lnSpc>
            </a:pPr>
            <a:r>
              <a:rPr lang="en-US" sz="2900">
                <a:solidFill>
                  <a:srgbClr val="000000"/>
                </a:solidFill>
                <a:latin typeface="Canva Sans"/>
                <a:ea typeface="Canva Sans"/>
                <a:cs typeface="Canva Sans"/>
                <a:sym typeface="Canva Sans"/>
              </a:rPr>
              <a:t>live-server</a:t>
            </a:r>
          </a:p>
        </p:txBody>
      </p:sp>
      <p:sp>
        <p:nvSpPr>
          <p:cNvPr name="TextBox 8" id="8"/>
          <p:cNvSpPr txBox="true"/>
          <p:nvPr/>
        </p:nvSpPr>
        <p:spPr>
          <a:xfrm rot="0">
            <a:off x="4484340" y="106681"/>
            <a:ext cx="9475490" cy="712469"/>
          </a:xfrm>
          <a:prstGeom prst="rect">
            <a:avLst/>
          </a:prstGeom>
        </p:spPr>
        <p:txBody>
          <a:bodyPr anchor="t" rtlCol="false" tIns="0" lIns="0" bIns="0" rIns="0">
            <a:spAutoFit/>
          </a:bodyPr>
          <a:lstStyle/>
          <a:p>
            <a:pPr algn="ctr">
              <a:lnSpc>
                <a:spcPts val="5880"/>
              </a:lnSpc>
            </a:pPr>
            <a:r>
              <a:rPr lang="en-US" sz="4200" b="true">
                <a:solidFill>
                  <a:srgbClr val="000000"/>
                </a:solidFill>
                <a:latin typeface="Canva Sans Bold"/>
                <a:ea typeface="Canva Sans Bold"/>
                <a:cs typeface="Canva Sans Bold"/>
                <a:sym typeface="Canva Sans Bold"/>
              </a:rPr>
              <a:t>Alternate server for Cookies Storage</a:t>
            </a:r>
          </a:p>
        </p:txBody>
      </p:sp>
      <p:sp>
        <p:nvSpPr>
          <p:cNvPr name="Freeform 9" id="9"/>
          <p:cNvSpPr/>
          <p:nvPr/>
        </p:nvSpPr>
        <p:spPr>
          <a:xfrm flipH="false" flipV="false" rot="0">
            <a:off x="10785036" y="3793885"/>
            <a:ext cx="4352928" cy="3917635"/>
          </a:xfrm>
          <a:custGeom>
            <a:avLst/>
            <a:gdLst/>
            <a:ahLst/>
            <a:cxnLst/>
            <a:rect r="r" b="b" t="t" l="l"/>
            <a:pathLst>
              <a:path h="3917635" w="4352928">
                <a:moveTo>
                  <a:pt x="0" y="0"/>
                </a:moveTo>
                <a:lnTo>
                  <a:pt x="4352929" y="0"/>
                </a:lnTo>
                <a:lnTo>
                  <a:pt x="4352929" y="3917635"/>
                </a:lnTo>
                <a:lnTo>
                  <a:pt x="0" y="39176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rnd">
            <a:noFill/>
            <a:prstDash val="solid"/>
            <a:round/>
          </a:ln>
        </p:spPr>
      </p:sp>
      <p:sp>
        <p:nvSpPr>
          <p:cNvPr name="Freeform 10" id="10"/>
          <p:cNvSpPr/>
          <p:nvPr/>
        </p:nvSpPr>
        <p:spPr>
          <a:xfrm flipH="false" flipV="false" rot="0">
            <a:off x="2244672" y="2527060"/>
            <a:ext cx="2239668" cy="2015701"/>
          </a:xfrm>
          <a:custGeom>
            <a:avLst/>
            <a:gdLst/>
            <a:ahLst/>
            <a:cxnLst/>
            <a:rect r="r" b="b" t="t" l="l"/>
            <a:pathLst>
              <a:path h="2015701" w="2239668">
                <a:moveTo>
                  <a:pt x="0" y="0"/>
                </a:moveTo>
                <a:lnTo>
                  <a:pt x="2239668" y="0"/>
                </a:lnTo>
                <a:lnTo>
                  <a:pt x="2239668" y="2015701"/>
                </a:lnTo>
                <a:lnTo>
                  <a:pt x="0" y="20157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rnd">
            <a:noFill/>
            <a:prstDash val="solid"/>
            <a:round/>
          </a:ln>
        </p:spPr>
      </p:sp>
    </p:spTree>
  </p:cSld>
  <p:clrMapOvr>
    <a:masterClrMapping/>
  </p:clrMapOvr>
</p:sld>
</file>

<file path=ppt/slides/slide3.xml><?xml version="1.0" encoding="utf-8"?>
<p:sld xmlns:p="http://schemas.openxmlformats.org/presentationml/2006/main" xmlns:a="http://schemas.openxmlformats.org/drawingml/2006/main">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4487763" y="4274503"/>
            <a:ext cx="9312473"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Lets Get Started</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4554977" y="3748035"/>
            <a:ext cx="11627497" cy="2514704"/>
          </a:xfrm>
          <a:prstGeom prst="rect">
            <a:avLst/>
          </a:prstGeom>
        </p:spPr>
        <p:txBody>
          <a:bodyPr anchor="t" rtlCol="false" tIns="0" lIns="0" bIns="0" rIns="0">
            <a:spAutoFit/>
          </a:bodyPr>
          <a:lstStyle/>
          <a:p>
            <a:pPr algn="ctr">
              <a:lnSpc>
                <a:spcPts val="20573"/>
              </a:lnSpc>
            </a:pPr>
            <a:r>
              <a:rPr lang="en-US" sz="14695">
                <a:solidFill>
                  <a:srgbClr val="000000"/>
                </a:solidFill>
                <a:latin typeface="Alatsi"/>
                <a:ea typeface="Alatsi"/>
                <a:cs typeface="Alatsi"/>
                <a:sym typeface="Alatsi"/>
              </a:rPr>
              <a:t>THANK YOU</a:t>
            </a:r>
          </a:p>
        </p:txBody>
      </p:sp>
      <p:sp>
        <p:nvSpPr>
          <p:cNvPr name="TextBox 3" id="3"/>
          <p:cNvSpPr txBox="true"/>
          <p:nvPr/>
        </p:nvSpPr>
        <p:spPr>
          <a:xfrm rot="0">
            <a:off x="5033857" y="6762653"/>
            <a:ext cx="10669737" cy="703169"/>
          </a:xfrm>
          <a:prstGeom prst="rect">
            <a:avLst/>
          </a:prstGeom>
        </p:spPr>
        <p:txBody>
          <a:bodyPr anchor="t" rtlCol="false" tIns="0" lIns="0" bIns="0" rIns="0">
            <a:spAutoFit/>
          </a:bodyPr>
          <a:lstStyle/>
          <a:p>
            <a:pPr algn="ctr">
              <a:lnSpc>
                <a:spcPts val="5763"/>
              </a:lnSpc>
            </a:pPr>
            <a:r>
              <a:rPr lang="en-US" sz="4116">
                <a:solidFill>
                  <a:srgbClr val="000000"/>
                </a:solidFill>
                <a:latin typeface="Alatsi"/>
                <a:ea typeface="Alatsi"/>
                <a:cs typeface="Alatsi"/>
                <a:sym typeface="Alatsi"/>
              </a:rPr>
              <a:t>Presented By :Sivasaran</a:t>
            </a:r>
          </a:p>
        </p:txBody>
      </p:sp>
      <p:grpSp>
        <p:nvGrpSpPr>
          <p:cNvPr name="Group 4" id="4"/>
          <p:cNvGrpSpPr/>
          <p:nvPr/>
        </p:nvGrpSpPr>
        <p:grpSpPr>
          <a:xfrm rot="0">
            <a:off x="-31071" y="0"/>
            <a:ext cx="4239083" cy="10287000"/>
            <a:chOff x="0" y="0"/>
            <a:chExt cx="5652111" cy="13716000"/>
          </a:xfrm>
        </p:grpSpPr>
        <p:grpSp>
          <p:nvGrpSpPr>
            <p:cNvPr name="Group 5" id="5"/>
            <p:cNvGrpSpPr/>
            <p:nvPr/>
          </p:nvGrpSpPr>
          <p:grpSpPr>
            <a:xfrm rot="0">
              <a:off x="2826056" y="0"/>
              <a:ext cx="2826056" cy="13716000"/>
              <a:chOff x="0" y="0"/>
              <a:chExt cx="558233" cy="2709333"/>
            </a:xfrm>
          </p:grpSpPr>
          <p:sp>
            <p:nvSpPr>
              <p:cNvPr name="Freeform 6" id="6"/>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E0D9"/>
              </a:solidFill>
            </p:spPr>
          </p:sp>
          <p:sp>
            <p:nvSpPr>
              <p:cNvPr name="TextBox 7" id="7"/>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413028" y="0"/>
              <a:ext cx="2826056" cy="13716000"/>
              <a:chOff x="0" y="0"/>
              <a:chExt cx="558233" cy="2709333"/>
            </a:xfrm>
          </p:grpSpPr>
          <p:sp>
            <p:nvSpPr>
              <p:cNvPr name="Freeform 9" id="9"/>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9FC3D0"/>
              </a:solidFill>
            </p:spPr>
          </p:sp>
          <p:sp>
            <p:nvSpPr>
              <p:cNvPr name="TextBox 10" id="10"/>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0" y="0"/>
              <a:ext cx="2826056" cy="13716000"/>
              <a:chOff x="0" y="0"/>
              <a:chExt cx="558233" cy="2709333"/>
            </a:xfrm>
          </p:grpSpPr>
          <p:sp>
            <p:nvSpPr>
              <p:cNvPr name="Freeform 12" id="12"/>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C7C6"/>
              </a:solidFill>
            </p:spPr>
          </p:sp>
          <p:sp>
            <p:nvSpPr>
              <p:cNvPr name="TextBox 13" id="13"/>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sp>
        <p:nvSpPr>
          <p:cNvPr name="Freeform 14" id="14"/>
          <p:cNvSpPr/>
          <p:nvPr/>
        </p:nvSpPr>
        <p:spPr>
          <a:xfrm flipH="false" flipV="false" rot="0">
            <a:off x="12412831" y="802621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1413653" y="-573693"/>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547328" y="-2571735"/>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4236347" y="3202251"/>
            <a:ext cx="9815307" cy="4208864"/>
            <a:chOff x="0" y="0"/>
            <a:chExt cx="1895495" cy="812800"/>
          </a:xfrm>
        </p:grpSpPr>
        <p:sp>
          <p:nvSpPr>
            <p:cNvPr name="Freeform 5" id="5"/>
            <p:cNvSpPr/>
            <p:nvPr/>
          </p:nvSpPr>
          <p:spPr>
            <a:xfrm flipH="false" flipV="false" rot="0">
              <a:off x="0" y="0"/>
              <a:ext cx="1895495" cy="812800"/>
            </a:xfrm>
            <a:custGeom>
              <a:avLst/>
              <a:gdLst/>
              <a:ahLst/>
              <a:cxnLst/>
              <a:rect r="r" b="b" t="t" l="l"/>
              <a:pathLst>
                <a:path h="812800" w="1895495">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sp>
        <p:sp>
          <p:nvSpPr>
            <p:cNvPr name="TextBox 6" id="6"/>
            <p:cNvSpPr txBox="true"/>
            <p:nvPr/>
          </p:nvSpPr>
          <p:spPr>
            <a:xfrm>
              <a:off x="0" y="-19050"/>
              <a:ext cx="1895495" cy="831850"/>
            </a:xfrm>
            <a:prstGeom prst="rect">
              <a:avLst/>
            </a:prstGeom>
          </p:spPr>
          <p:txBody>
            <a:bodyPr anchor="ctr" rtlCol="false" tIns="50800" lIns="50800" bIns="50800" rIns="50800"/>
            <a:lstStyle/>
            <a:p>
              <a:pPr algn="ctr">
                <a:lnSpc>
                  <a:spcPts val="2859"/>
                </a:lnSpc>
              </a:pPr>
            </a:p>
          </p:txBody>
        </p:sp>
      </p:grpSp>
      <p:sp>
        <p:nvSpPr>
          <p:cNvPr name="Freeform 7" id="7"/>
          <p:cNvSpPr/>
          <p:nvPr/>
        </p:nvSpPr>
        <p:spPr>
          <a:xfrm flipH="false" flipV="false" rot="0">
            <a:off x="16028014" y="793833"/>
            <a:ext cx="596933" cy="613568"/>
          </a:xfrm>
          <a:custGeom>
            <a:avLst/>
            <a:gdLst/>
            <a:ahLst/>
            <a:cxnLst/>
            <a:rect r="r" b="b" t="t" l="l"/>
            <a:pathLst>
              <a:path h="613568" w="596933">
                <a:moveTo>
                  <a:pt x="0" y="0"/>
                </a:moveTo>
                <a:lnTo>
                  <a:pt x="596933" y="0"/>
                </a:lnTo>
                <a:lnTo>
                  <a:pt x="596933" y="613568"/>
                </a:lnTo>
                <a:lnTo>
                  <a:pt x="0" y="6135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4236347" y="4348786"/>
            <a:ext cx="9815307" cy="2766619"/>
          </a:xfrm>
          <a:prstGeom prst="rect">
            <a:avLst/>
          </a:prstGeom>
        </p:spPr>
        <p:txBody>
          <a:bodyPr anchor="t" rtlCol="false" tIns="0" lIns="0" bIns="0" rIns="0">
            <a:spAutoFit/>
          </a:bodyPr>
          <a:lstStyle/>
          <a:p>
            <a:pPr algn="ctr">
              <a:lnSpc>
                <a:spcPts val="22684"/>
              </a:lnSpc>
            </a:pPr>
            <a:r>
              <a:rPr lang="en-US" b="true" sz="16437" spc="1610">
                <a:solidFill>
                  <a:srgbClr val="231F20"/>
                </a:solidFill>
                <a:latin typeface="Oswald Bold"/>
                <a:ea typeface="Oswald Bold"/>
                <a:cs typeface="Oswald Bold"/>
                <a:sym typeface="Oswald Bold"/>
              </a:rPr>
              <a:t>TAGS</a:t>
            </a:r>
          </a:p>
        </p:txBody>
      </p:sp>
      <p:sp>
        <p:nvSpPr>
          <p:cNvPr name="TextBox 9" id="9"/>
          <p:cNvSpPr txBox="true"/>
          <p:nvPr/>
        </p:nvSpPr>
        <p:spPr>
          <a:xfrm rot="0">
            <a:off x="4236347" y="3438109"/>
            <a:ext cx="9815307" cy="1186902"/>
          </a:xfrm>
          <a:prstGeom prst="rect">
            <a:avLst/>
          </a:prstGeom>
        </p:spPr>
        <p:txBody>
          <a:bodyPr anchor="t" rtlCol="false" tIns="0" lIns="0" bIns="0" rIns="0">
            <a:spAutoFit/>
          </a:bodyPr>
          <a:lstStyle/>
          <a:p>
            <a:pPr algn="ctr">
              <a:lnSpc>
                <a:spcPts val="9748"/>
              </a:lnSpc>
            </a:pPr>
            <a:r>
              <a:rPr lang="en-US" b="true" sz="7063" spc="692">
                <a:solidFill>
                  <a:srgbClr val="231F20"/>
                </a:solidFill>
                <a:latin typeface="Oswald Bold"/>
                <a:ea typeface="Oswald Bold"/>
                <a:cs typeface="Oswald Bold"/>
                <a:sym typeface="Oswald Bold"/>
              </a:rPr>
              <a:t>HTML</a:t>
            </a:r>
          </a:p>
        </p:txBody>
      </p:sp>
      <p:sp>
        <p:nvSpPr>
          <p:cNvPr name="TextBox 10" id="10"/>
          <p:cNvSpPr txBox="true"/>
          <p:nvPr/>
        </p:nvSpPr>
        <p:spPr>
          <a:xfrm rot="0">
            <a:off x="15393660" y="1538248"/>
            <a:ext cx="1865640" cy="284181"/>
          </a:xfrm>
          <a:prstGeom prst="rect">
            <a:avLst/>
          </a:prstGeom>
        </p:spPr>
        <p:txBody>
          <a:bodyPr anchor="t" rtlCol="false" tIns="0" lIns="0" bIns="0" rIns="0">
            <a:spAutoFit/>
          </a:bodyPr>
          <a:lstStyle/>
          <a:p>
            <a:pPr algn="ctr" marL="0" indent="0" lvl="0">
              <a:lnSpc>
                <a:spcPts val="2394"/>
              </a:lnSpc>
              <a:spcBef>
                <a:spcPct val="0"/>
              </a:spcBef>
            </a:pPr>
            <a:r>
              <a:rPr lang="en-US" b="true" sz="1735" spc="170">
                <a:solidFill>
                  <a:srgbClr val="231F20"/>
                </a:solidFill>
                <a:latin typeface="Montserrat Classic Bold"/>
                <a:ea typeface="Montserrat Classic Bold"/>
                <a:cs typeface="Montserrat Classic Bold"/>
                <a:sym typeface="Montserrat Classic Bold"/>
              </a:rPr>
              <a:t>SIVASARAN</a:t>
            </a:r>
          </a:p>
        </p:txBody>
      </p:sp>
      <p:sp>
        <p:nvSpPr>
          <p:cNvPr name="TextBox 11" id="11"/>
          <p:cNvSpPr txBox="true"/>
          <p:nvPr/>
        </p:nvSpPr>
        <p:spPr>
          <a:xfrm rot="0">
            <a:off x="8166844" y="1331256"/>
            <a:ext cx="1954312" cy="887095"/>
          </a:xfrm>
          <a:prstGeom prst="rect">
            <a:avLst/>
          </a:prstGeom>
        </p:spPr>
        <p:txBody>
          <a:bodyPr anchor="t" rtlCol="false" tIns="0" lIns="0" bIns="0" rIns="0">
            <a:spAutoFit/>
          </a:bodyPr>
          <a:lstStyle/>
          <a:p>
            <a:pPr algn="ctr">
              <a:lnSpc>
                <a:spcPts val="7279"/>
              </a:lnSpc>
            </a:pPr>
            <a:r>
              <a:rPr lang="en-US" sz="5199" b="true">
                <a:solidFill>
                  <a:srgbClr val="231F20"/>
                </a:solidFill>
                <a:latin typeface="Canva Sans Bold"/>
                <a:ea typeface="Canva Sans Bold"/>
                <a:cs typeface="Canva Sans Bold"/>
                <a:sym typeface="Canva Sans Bold"/>
              </a:rPr>
              <a:t>Task 1</a:t>
            </a:r>
          </a:p>
        </p:txBody>
      </p:sp>
      <p:sp>
        <p:nvSpPr>
          <p:cNvPr name="TextBox 12" id="12"/>
          <p:cNvSpPr txBox="true"/>
          <p:nvPr/>
        </p:nvSpPr>
        <p:spPr>
          <a:xfrm rot="0">
            <a:off x="12993360" y="-66675"/>
            <a:ext cx="2400300" cy="580390"/>
          </a:xfrm>
          <a:prstGeom prst="rect">
            <a:avLst/>
          </a:prstGeom>
        </p:spPr>
        <p:txBody>
          <a:bodyPr anchor="t" rtlCol="false" tIns="0" lIns="0" bIns="0" rIns="0">
            <a:spAutoFit/>
          </a:bodyPr>
          <a:lstStyle/>
          <a:p>
            <a:pPr algn="ctr">
              <a:lnSpc>
                <a:spcPts val="4759"/>
              </a:lnSpc>
            </a:pPr>
            <a:r>
              <a:rPr lang="en-US" sz="3399">
                <a:solidFill>
                  <a:srgbClr val="231F20"/>
                </a:solidFill>
                <a:latin typeface="Canva Sans"/>
                <a:ea typeface="Canva Sans"/>
                <a:cs typeface="Canva Sans"/>
                <a:sym typeface="Canva Sans"/>
              </a:rPr>
              <a:t>21 oct 2024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3495263" y="1289322"/>
            <a:ext cx="11297473" cy="1683727"/>
          </a:xfrm>
          <a:prstGeom prst="rect">
            <a:avLst/>
          </a:prstGeom>
        </p:spPr>
        <p:txBody>
          <a:bodyPr anchor="t" rtlCol="false" tIns="0" lIns="0" bIns="0" rIns="0">
            <a:spAutoFit/>
          </a:bodyPr>
          <a:lstStyle/>
          <a:p>
            <a:pPr algn="ctr">
              <a:lnSpc>
                <a:spcPts val="13774"/>
              </a:lnSpc>
            </a:pPr>
            <a:r>
              <a:rPr lang="en-US" b="true" sz="9981" spc="978">
                <a:solidFill>
                  <a:srgbClr val="231F20"/>
                </a:solidFill>
                <a:latin typeface="Oswald Bold"/>
                <a:ea typeface="Oswald Bold"/>
                <a:cs typeface="Oswald Bold"/>
                <a:sym typeface="Oswald Bold"/>
              </a:rPr>
              <a:t>BASIC HTML TAG</a:t>
            </a:r>
          </a:p>
        </p:txBody>
      </p:sp>
      <p:sp>
        <p:nvSpPr>
          <p:cNvPr name="Freeform 3" id="3"/>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238003" y="4365268"/>
            <a:ext cx="16380216" cy="4180840"/>
          </a:xfrm>
          <a:prstGeom prst="rect">
            <a:avLst/>
          </a:prstGeom>
        </p:spPr>
        <p:txBody>
          <a:bodyPr anchor="t" rtlCol="false" tIns="0" lIns="0" bIns="0" rIns="0">
            <a:spAutoFit/>
          </a:bodyPr>
          <a:lstStyle/>
          <a:p>
            <a:pPr algn="l">
              <a:lnSpc>
                <a:spcPts val="4759"/>
              </a:lnSpc>
            </a:pPr>
            <a:r>
              <a:rPr lang="en-US" sz="3399">
                <a:solidFill>
                  <a:srgbClr val="231F20"/>
                </a:solidFill>
                <a:latin typeface="Canva Sans"/>
                <a:ea typeface="Canva Sans"/>
                <a:cs typeface="Canva Sans"/>
                <a:sym typeface="Canva Sans"/>
              </a:rPr>
              <a:t>HTML (HyperText Markup Language) is the standard language used to create and structure content on the web. It uses a system of tags to define elements like headings, paragraphs, links, images, and more. These tags describe the structure and format of web pages for browsers to display.</a:t>
            </a:r>
          </a:p>
          <a:p>
            <a:pPr algn="l">
              <a:lnSpc>
                <a:spcPts val="4759"/>
              </a:lnSpc>
            </a:pPr>
          </a:p>
          <a:p>
            <a:pPr algn="l">
              <a:lnSpc>
                <a:spcPts val="4759"/>
              </a:lnSpc>
            </a:pPr>
            <a:r>
              <a:rPr lang="en-US" sz="3399">
                <a:solidFill>
                  <a:srgbClr val="231F20"/>
                </a:solidFill>
                <a:latin typeface="Canva Sans"/>
                <a:ea typeface="Canva Sans"/>
                <a:cs typeface="Canva Sans"/>
                <a:sym typeface="Canva Sans"/>
              </a:rPr>
              <a:t>In short, HTML is the foundation of every web page, allowing content to be organized and displayed.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47983" y="-4367297"/>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269008" y="885825"/>
            <a:ext cx="3341390"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Basic Tags</a:t>
            </a:r>
          </a:p>
        </p:txBody>
      </p:sp>
      <p:sp>
        <p:nvSpPr>
          <p:cNvPr name="TextBox 5" id="5"/>
          <p:cNvSpPr txBox="true"/>
          <p:nvPr/>
        </p:nvSpPr>
        <p:spPr>
          <a:xfrm rot="0">
            <a:off x="1269008" y="2155200"/>
            <a:ext cx="16665602" cy="7101732"/>
          </a:xfrm>
          <a:prstGeom prst="rect">
            <a:avLst/>
          </a:prstGeom>
        </p:spPr>
        <p:txBody>
          <a:bodyPr anchor="t" rtlCol="false" tIns="0" lIns="0" bIns="0" rIns="0">
            <a:spAutoFit/>
          </a:bodyPr>
          <a:lstStyle/>
          <a:p>
            <a:pPr algn="l">
              <a:lnSpc>
                <a:spcPts val="3365"/>
              </a:lnSpc>
            </a:pPr>
          </a:p>
          <a:p>
            <a:pPr algn="l">
              <a:lnSpc>
                <a:spcPts val="3365"/>
              </a:lnSpc>
            </a:pPr>
            <a:r>
              <a:rPr lang="en-US" sz="2404">
                <a:solidFill>
                  <a:srgbClr val="000000"/>
                </a:solidFill>
                <a:latin typeface="Canva Sans"/>
                <a:ea typeface="Canva Sans"/>
                <a:cs typeface="Canva Sans"/>
                <a:sym typeface="Canva Sans"/>
              </a:rPr>
              <a:t>&lt;!DOCTYPE html&gt; - 🟢 Specifies the HTML document type (HTML5).</a:t>
            </a:r>
          </a:p>
          <a:p>
            <a:pPr algn="l">
              <a:lnSpc>
                <a:spcPts val="3365"/>
              </a:lnSpc>
            </a:pPr>
          </a:p>
          <a:p>
            <a:pPr algn="l">
              <a:lnSpc>
                <a:spcPts val="3365"/>
              </a:lnSpc>
            </a:pPr>
            <a:r>
              <a:rPr lang="en-US" sz="2404">
                <a:solidFill>
                  <a:srgbClr val="000000"/>
                </a:solidFill>
                <a:latin typeface="Canva Sans"/>
                <a:ea typeface="Canva Sans"/>
                <a:cs typeface="Canva Sans"/>
                <a:sym typeface="Canva Sans"/>
              </a:rPr>
              <a:t>&lt;a href="https://www.w3schools.com"&gt;Visit W3Schools!&lt;/a&gt; - 🔗 Creates a hyperlink that opens W3Schools in a new tab.</a:t>
            </a:r>
          </a:p>
          <a:p>
            <a:pPr algn="l">
              <a:lnSpc>
                <a:spcPts val="3365"/>
              </a:lnSpc>
            </a:pPr>
          </a:p>
          <a:p>
            <a:pPr algn="l">
              <a:lnSpc>
                <a:spcPts val="3365"/>
              </a:lnSpc>
            </a:pPr>
            <a:r>
              <a:rPr lang="en-US" sz="2404">
                <a:solidFill>
                  <a:srgbClr val="000000"/>
                </a:solidFill>
                <a:latin typeface="Canva Sans"/>
                <a:ea typeface="Canva Sans"/>
                <a:cs typeface="Canva Sans"/>
                <a:sym typeface="Canva Sans"/>
              </a:rPr>
              <a:t><![CDATA[<h1>Heading 1</h1><h6>Heading 6</h6> - 🔠 Defines heading tags; `<h1>` is the largest, `<h6>` is the smallest.]]></a:t>
            </a:r>
          </a:p>
          <a:p>
            <a:pPr algn="l">
              <a:lnSpc>
                <a:spcPts val="3365"/>
              </a:lnSpc>
            </a:pPr>
          </a:p>
          <a:p>
            <a:pPr algn="l">
              <a:lnSpc>
                <a:spcPts val="3365"/>
              </a:lnSpc>
            </a:pPr>
            <a:r>
              <a:rPr lang="en-US" sz="2404">
                <a:solidFill>
                  <a:srgbClr val="000000"/>
                </a:solidFill>
                <a:latin typeface="Canva Sans"/>
                <a:ea typeface="Canva Sans"/>
                <a:cs typeface="Canva Sans"/>
                <a:sym typeface="Canva Sans"/>
              </a:rPr>
              <a:t>&lt;header&gt;Header content here.&lt;/header&gt; - 🏠 Declares a section as header content, usually for introductory info or navigation.</a:t>
            </a:r>
          </a:p>
          <a:p>
            <a:pPr algn="l">
              <a:lnSpc>
                <a:spcPts val="3365"/>
              </a:lnSpc>
            </a:pPr>
          </a:p>
          <a:p>
            <a:pPr algn="l">
              <a:lnSpc>
                <a:spcPts val="3365"/>
              </a:lnSpc>
            </a:pPr>
            <a:r>
              <a:rPr lang="en-US" sz="2404">
                <a:solidFill>
                  <a:srgbClr val="000000"/>
                </a:solidFill>
                <a:latin typeface="Canva Sans"/>
                <a:ea typeface="Canva Sans"/>
                <a:cs typeface="Canva Sans"/>
                <a:sym typeface="Canva Sans"/>
              </a:rPr>
              <a:t>&lt;hr&gt; - ➖ Adds a horizontal line for content separation.</a:t>
            </a:r>
          </a:p>
          <a:p>
            <a:pPr algn="l">
              <a:lnSpc>
                <a:spcPts val="3365"/>
              </a:lnSpc>
            </a:pPr>
          </a:p>
          <a:p>
            <a:pPr algn="l">
              <a:lnSpc>
                <a:spcPts val="3365"/>
              </a:lnSpc>
            </a:pPr>
            <a:r>
              <a:rPr lang="en-US" sz="2404">
                <a:solidFill>
                  <a:srgbClr val="000000"/>
                </a:solidFill>
                <a:latin typeface="Canva Sans"/>
                <a:ea typeface="Canva Sans"/>
                <a:cs typeface="Canva Sans"/>
                <a:sym typeface="Canva Sans"/>
              </a:rPr>
              <a:t>&lt;html lang="en"&gt;&lt;/html&gt; - 🌐 Specifies the language of the HTML document (English in this case).</a:t>
            </a:r>
          </a:p>
          <a:p>
            <a:pPr algn="l">
              <a:lnSpc>
                <a:spcPts val="3365"/>
              </a:lnSpc>
            </a:pPr>
          </a:p>
          <a:p>
            <a:pPr algn="l">
              <a:lnSpc>
                <a:spcPts val="3365"/>
              </a:lnSpc>
            </a:pPr>
            <a:r>
              <a:rPr lang="en-US" sz="2404">
                <a:solidFill>
                  <a:srgbClr val="000000"/>
                </a:solidFill>
                <a:latin typeface="Canva Sans"/>
                <a:ea typeface="Canva Sans"/>
                <a:cs typeface="Canva Sans"/>
                <a:sym typeface="Canva Sans"/>
              </a:rPr>
              <a:t>&lt;input type="text" placeholder="Enter name"&gt; - ✍️ Creates a text input field with a placeholder for user entry.</a:t>
            </a:r>
          </a:p>
          <a:p>
            <a:pPr algn="l">
              <a:lnSpc>
                <a:spcPts val="3365"/>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47983" y="-4367297"/>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269008" y="885825"/>
            <a:ext cx="3341390"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Basic Tags</a:t>
            </a:r>
          </a:p>
        </p:txBody>
      </p:sp>
      <p:sp>
        <p:nvSpPr>
          <p:cNvPr name="TextBox 5" id="5"/>
          <p:cNvSpPr txBox="true"/>
          <p:nvPr/>
        </p:nvSpPr>
        <p:spPr>
          <a:xfrm rot="0">
            <a:off x="617678" y="1715770"/>
            <a:ext cx="17053551" cy="7763510"/>
          </a:xfrm>
          <a:prstGeom prst="rect">
            <a:avLst/>
          </a:prstGeom>
        </p:spPr>
        <p:txBody>
          <a:bodyPr anchor="t" rtlCol="false" tIns="0" lIns="0" bIns="0" rIns="0">
            <a:spAutoFit/>
          </a:bodyPr>
          <a:lstStyle/>
          <a:p>
            <a:pPr algn="l">
              <a:lnSpc>
                <a:spcPts val="3640"/>
              </a:lnSpc>
            </a:pPr>
          </a:p>
          <a:p>
            <a:pPr algn="l">
              <a:lnSpc>
                <a:spcPts val="3640"/>
              </a:lnSpc>
            </a:pPr>
            <a:r>
              <a:rPr lang="en-US" sz="2600">
                <a:solidFill>
                  <a:srgbClr val="000000"/>
                </a:solidFill>
                <a:latin typeface="Canva Sans"/>
                <a:ea typeface="Canva Sans"/>
                <a:cs typeface="Canva Sans"/>
                <a:sym typeface="Canva Sans"/>
              </a:rPr>
              <a:t>&lt;li&gt;Item 1&lt;/li&gt; - 🔹 Defines a list item. Used within `&lt;ul&gt;` or `&lt;ol&gt;` tags to denote an individual item.</a:t>
            </a:r>
          </a:p>
          <a:p>
            <a:pPr algn="l">
              <a:lnSpc>
                <a:spcPts val="3640"/>
              </a:lnSpc>
            </a:pPr>
          </a:p>
          <a:p>
            <a:pPr algn="l">
              <a:lnSpc>
                <a:spcPts val="3640"/>
              </a:lnSpc>
            </a:pPr>
            <a:r>
              <a:rPr lang="en-US" sz="2600">
                <a:solidFill>
                  <a:srgbClr val="000000"/>
                </a:solidFill>
                <a:latin typeface="Canva Sans"/>
                <a:ea typeface="Canva Sans"/>
                <a:cs typeface="Canva Sans"/>
                <a:sym typeface="Canva Sans"/>
              </a:rPr>
              <a:t><![CDATA[<ol><li>First</li><li>Second</li></ol> - 🔢 Creates an ordered list, displaying list items in a specific sequence (e.g., 1, 2, 3).]]></a:t>
            </a:r>
          </a:p>
          <a:p>
            <a:pPr algn="l">
              <a:lnSpc>
                <a:spcPts val="3640"/>
              </a:lnSpc>
            </a:pPr>
          </a:p>
          <a:p>
            <a:pPr algn="l">
              <a:lnSpc>
                <a:spcPts val="3640"/>
              </a:lnSpc>
            </a:pPr>
            <a:r>
              <a:rPr lang="en-US" sz="2600">
                <a:solidFill>
                  <a:srgbClr val="000000"/>
                </a:solidFill>
                <a:latin typeface="Canva Sans"/>
                <a:ea typeface="Canva Sans"/>
                <a:cs typeface="Canva Sans"/>
                <a:sym typeface="Canva Sans"/>
              </a:rPr>
              <a:t>&lt;p&gt;This is a paragraph.&lt;/p&gt; - 📝 Defines a block of text as a paragraph, adding spacing before and after.</a:t>
            </a:r>
          </a:p>
          <a:p>
            <a:pPr algn="l">
              <a:lnSpc>
                <a:spcPts val="3640"/>
              </a:lnSpc>
            </a:pPr>
          </a:p>
          <a:p>
            <a:pPr algn="l">
              <a:lnSpc>
                <a:spcPts val="3640"/>
              </a:lnSpc>
            </a:pPr>
            <a:r>
              <a:rPr lang="en-US" sz="2600">
                <a:solidFill>
                  <a:srgbClr val="000000"/>
                </a:solidFill>
                <a:latin typeface="Canva Sans"/>
                <a:ea typeface="Canva Sans"/>
                <a:cs typeface="Canva Sans"/>
                <a:sym typeface="Canva Sans"/>
              </a:rPr>
              <a:t>&lt;script&gt;alert("Hello!");&lt;/script&gt; - ⚙️ Adds JavaScript code to HTML; in this case, creates a simple alert box displaying “Hello!”.</a:t>
            </a:r>
          </a:p>
          <a:p>
            <a:pPr algn="l">
              <a:lnSpc>
                <a:spcPts val="3640"/>
              </a:lnSpc>
            </a:pPr>
          </a:p>
          <a:p>
            <a:pPr algn="l">
              <a:lnSpc>
                <a:spcPts val="3640"/>
              </a:lnSpc>
            </a:pPr>
            <a:r>
              <a:rPr lang="en-US" sz="2600">
                <a:solidFill>
                  <a:srgbClr val="000000"/>
                </a:solidFill>
                <a:latin typeface="Canva Sans"/>
                <a:ea typeface="Canva Sans"/>
                <a:cs typeface="Canva Sans"/>
                <a:sym typeface="Canva Sans"/>
              </a:rPr>
              <a:t>&lt;small&gt;Smaller text&lt;/small&gt; - 🔻 Displays text in a smaller font size, often for footnotes or secondary info.</a:t>
            </a:r>
          </a:p>
          <a:p>
            <a:pPr algn="l">
              <a:lnSpc>
                <a:spcPts val="3640"/>
              </a:lnSpc>
            </a:pPr>
          </a:p>
          <a:p>
            <a:pPr algn="l">
              <a:lnSpc>
                <a:spcPts val="3640"/>
              </a:lnSpc>
            </a:pPr>
            <a:r>
              <a:rPr lang="en-US" sz="2600">
                <a:solidFill>
                  <a:srgbClr val="000000"/>
                </a:solidFill>
                <a:latin typeface="Canva Sans"/>
                <a:ea typeface="Canva Sans"/>
                <a:cs typeface="Canva Sans"/>
                <a:sym typeface="Canva Sans"/>
              </a:rPr>
              <a:t>&lt;textarea&gt;Enter text here&lt;/textarea&gt; - 🗒️ Creates a multi-line text input field for longer user entries.</a:t>
            </a:r>
          </a:p>
          <a:p>
            <a:pPr algn="l">
              <a:lnSpc>
                <a:spcPts val="3640"/>
              </a:lnSpc>
            </a:pPr>
          </a:p>
          <a:p>
            <a:pPr algn="l">
              <a:lnSpc>
                <a:spcPts val="3640"/>
              </a:lnSpc>
            </a:pPr>
            <a:r>
              <a:rPr lang="en-US" sz="2600">
                <a:solidFill>
                  <a:srgbClr val="000000"/>
                </a:solidFill>
                <a:latin typeface="Canva Sans"/>
                <a:ea typeface="Canva Sans"/>
                <a:cs typeface="Canva Sans"/>
                <a:sym typeface="Canva Sans"/>
              </a:rPr>
              <a:t>&lt;ul&gt;&lt;li&gt;Item 1&lt;/li&gt;&lt;/ul&gt; - 🔘 Creates an unordered (bulleted) list, displaying items in a simple bullet format.</a:t>
            </a:r>
          </a:p>
          <a:p>
            <a:pPr algn="l">
              <a:lnSpc>
                <a:spcPts val="364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47983" y="-4367297"/>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269008" y="885825"/>
            <a:ext cx="3341390"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Basic Tags</a:t>
            </a:r>
          </a:p>
        </p:txBody>
      </p:sp>
      <p:sp>
        <p:nvSpPr>
          <p:cNvPr name="TextBox 5" id="5"/>
          <p:cNvSpPr txBox="true"/>
          <p:nvPr/>
        </p:nvSpPr>
        <p:spPr>
          <a:xfrm rot="0">
            <a:off x="1269008" y="2136150"/>
            <a:ext cx="15451812" cy="7763510"/>
          </a:xfrm>
          <a:prstGeom prst="rect">
            <a:avLst/>
          </a:prstGeom>
        </p:spPr>
        <p:txBody>
          <a:bodyPr anchor="t" rtlCol="false" tIns="0" lIns="0" bIns="0" rIns="0">
            <a:spAutoFit/>
          </a:bodyPr>
          <a:lstStyle/>
          <a:p>
            <a:pPr algn="l">
              <a:lnSpc>
                <a:spcPts val="3640"/>
              </a:lnSpc>
            </a:pPr>
            <a:r>
              <a:rPr lang="en-US" sz="2600">
                <a:solidFill>
                  <a:srgbClr val="000000"/>
                </a:solidFill>
                <a:latin typeface="Canva Sans"/>
                <a:ea typeface="Canva Sans"/>
                <a:cs typeface="Canva Sans"/>
                <a:sym typeface="Canva Sans"/>
              </a:rPr>
              <a:t>&lt;link rel="stylesheet" href="style.css"&gt; - 🎨 Links an external CSS file (style.css) to style the HTML document.</a:t>
            </a:r>
          </a:p>
          <a:p>
            <a:pPr algn="l">
              <a:lnSpc>
                <a:spcPts val="3640"/>
              </a:lnSpc>
            </a:pPr>
          </a:p>
          <a:p>
            <a:pPr algn="l">
              <a:lnSpc>
                <a:spcPts val="3640"/>
              </a:lnSpc>
            </a:pPr>
            <a:r>
              <a:rPr lang="en-US" sz="2600">
                <a:solidFill>
                  <a:srgbClr val="000000"/>
                </a:solidFill>
                <a:latin typeface="Canva Sans"/>
                <a:ea typeface="Canva Sans"/>
                <a:cs typeface="Canva Sans"/>
                <a:sym typeface="Canva Sans"/>
              </a:rPr>
              <a:t>&lt;progress value="70" max="100"&gt;70%&lt;/progress&gt; - 📊 Creates a progress bar displaying a value, often for completion percentage.</a:t>
            </a:r>
          </a:p>
          <a:p>
            <a:pPr algn="l">
              <a:lnSpc>
                <a:spcPts val="3640"/>
              </a:lnSpc>
            </a:pPr>
          </a:p>
          <a:p>
            <a:pPr algn="l">
              <a:lnSpc>
                <a:spcPts val="3640"/>
              </a:lnSpc>
            </a:pPr>
            <a:r>
              <a:rPr lang="en-US" sz="2600">
                <a:solidFill>
                  <a:srgbClr val="000000"/>
                </a:solidFill>
                <a:latin typeface="Canva Sans"/>
                <a:ea typeface="Canva Sans"/>
                <a:cs typeface="Canva Sans"/>
                <a:sym typeface="Canva Sans"/>
              </a:rPr>
              <a:t>&lt;s&gt;Strikethrough text&lt;/s&gt; - ✂️ Displays text with a strikethrough, indicating deletion or a correction.</a:t>
            </a:r>
          </a:p>
          <a:p>
            <a:pPr algn="l">
              <a:lnSpc>
                <a:spcPts val="3640"/>
              </a:lnSpc>
            </a:pPr>
          </a:p>
          <a:p>
            <a:pPr algn="l">
              <a:lnSpc>
                <a:spcPts val="3640"/>
              </a:lnSpc>
            </a:pPr>
            <a:r>
              <a:rPr lang="en-US" sz="2600">
                <a:solidFill>
                  <a:srgbClr val="000000"/>
                </a:solidFill>
                <a:latin typeface="Canva Sans"/>
                <a:ea typeface="Canva Sans"/>
                <a:cs typeface="Canva Sans"/>
                <a:sym typeface="Canva Sans"/>
              </a:rPr>
              <a:t><![CDATA[<table><tr><td>Cell</td></tr></table> - 📋 Creates a table with rows (`<tr>`) and cells (`<td>`), commonly used to organize data.]]></a:t>
            </a:r>
          </a:p>
          <a:p>
            <a:pPr algn="l">
              <a:lnSpc>
                <a:spcPts val="3640"/>
              </a:lnSpc>
            </a:pPr>
          </a:p>
          <a:p>
            <a:pPr algn="l">
              <a:lnSpc>
                <a:spcPts val="3640"/>
              </a:lnSpc>
            </a:pPr>
            <a:r>
              <a:rPr lang="en-US" sz="2600">
                <a:solidFill>
                  <a:srgbClr val="000000"/>
                </a:solidFill>
                <a:latin typeface="Canva Sans"/>
                <a:ea typeface="Canva Sans"/>
                <a:cs typeface="Canva Sans"/>
                <a:sym typeface="Canva Sans"/>
              </a:rPr>
              <a:t>&lt;strong&gt;Strong text&lt;/strong&gt; - 💪 Emphasizes text with strong importance, usually rendered in bold.</a:t>
            </a:r>
          </a:p>
          <a:p>
            <a:pPr algn="l">
              <a:lnSpc>
                <a:spcPts val="3640"/>
              </a:lnSpc>
            </a:pPr>
          </a:p>
          <a:p>
            <a:pPr algn="l">
              <a:lnSpc>
                <a:spcPts val="3640"/>
              </a:lnSpc>
            </a:pPr>
            <a:r>
              <a:rPr lang="en-US" sz="2600">
                <a:solidFill>
                  <a:srgbClr val="000000"/>
                </a:solidFill>
                <a:latin typeface="Canva Sans"/>
                <a:ea typeface="Canva Sans"/>
                <a:cs typeface="Canva Sans"/>
                <a:sym typeface="Canva Sans"/>
              </a:rPr>
              <a:t>&lt;select&gt;&lt;option&gt;Option 1&lt;/option&gt;&lt;/select&gt; - 🔽 Creates a dropdown menu for selecting a single option.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31071" y="0"/>
            <a:ext cx="4239083" cy="10287000"/>
            <a:chOff x="0" y="0"/>
            <a:chExt cx="5652111" cy="13716000"/>
          </a:xfrm>
        </p:grpSpPr>
        <p:grpSp>
          <p:nvGrpSpPr>
            <p:cNvPr name="Group 3" id="3"/>
            <p:cNvGrpSpPr/>
            <p:nvPr/>
          </p:nvGrpSpPr>
          <p:grpSpPr>
            <a:xfrm rot="0">
              <a:off x="2826056" y="0"/>
              <a:ext cx="2826056" cy="13716000"/>
              <a:chOff x="0" y="0"/>
              <a:chExt cx="558233" cy="2709333"/>
            </a:xfrm>
          </p:grpSpPr>
          <p:sp>
            <p:nvSpPr>
              <p:cNvPr name="Freeform 4" id="4"/>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E0D9"/>
              </a:solidFill>
            </p:spPr>
          </p:sp>
          <p:sp>
            <p:nvSpPr>
              <p:cNvPr name="TextBox 5" id="5"/>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413028" y="0"/>
              <a:ext cx="2826056" cy="13716000"/>
              <a:chOff x="0" y="0"/>
              <a:chExt cx="558233" cy="2709333"/>
            </a:xfrm>
          </p:grpSpPr>
          <p:sp>
            <p:nvSpPr>
              <p:cNvPr name="Freeform 7" id="7"/>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9FC3D0"/>
              </a:solidFill>
            </p:spPr>
          </p:sp>
          <p:sp>
            <p:nvSpPr>
              <p:cNvPr name="TextBox 8" id="8"/>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0" y="0"/>
              <a:ext cx="2826056" cy="13716000"/>
              <a:chOff x="0" y="0"/>
              <a:chExt cx="558233" cy="2709333"/>
            </a:xfrm>
          </p:grpSpPr>
          <p:sp>
            <p:nvSpPr>
              <p:cNvPr name="Freeform 10" id="10"/>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C7C6"/>
              </a:solidFill>
            </p:spPr>
          </p:sp>
          <p:sp>
            <p:nvSpPr>
              <p:cNvPr name="TextBox 11" id="11"/>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sp>
        <p:nvSpPr>
          <p:cNvPr name="TextBox 12" id="12"/>
          <p:cNvSpPr txBox="true"/>
          <p:nvPr/>
        </p:nvSpPr>
        <p:spPr>
          <a:xfrm rot="0">
            <a:off x="4633952" y="2126383"/>
            <a:ext cx="13097721" cy="3800475"/>
          </a:xfrm>
          <a:prstGeom prst="rect">
            <a:avLst/>
          </a:prstGeom>
        </p:spPr>
        <p:txBody>
          <a:bodyPr anchor="t" rtlCol="false" tIns="0" lIns="0" bIns="0" rIns="0">
            <a:spAutoFit/>
          </a:bodyPr>
          <a:lstStyle/>
          <a:p>
            <a:pPr algn="ctr">
              <a:lnSpc>
                <a:spcPts val="14550"/>
              </a:lnSpc>
            </a:pPr>
            <a:r>
              <a:rPr lang="en-US" sz="15000">
                <a:solidFill>
                  <a:srgbClr val="000000"/>
                </a:solidFill>
                <a:latin typeface="Alatsi"/>
                <a:ea typeface="Alatsi"/>
                <a:cs typeface="Alatsi"/>
                <a:sym typeface="Alatsi"/>
              </a:rPr>
              <a:t>CASCADING STYLE SHEETS</a:t>
            </a:r>
          </a:p>
        </p:txBody>
      </p:sp>
      <p:sp>
        <p:nvSpPr>
          <p:cNvPr name="Freeform 13" id="13"/>
          <p:cNvSpPr/>
          <p:nvPr/>
        </p:nvSpPr>
        <p:spPr>
          <a:xfrm flipH="false" flipV="false" rot="0">
            <a:off x="12646898"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4633952" y="6469533"/>
            <a:ext cx="12625348" cy="978279"/>
          </a:xfrm>
          <a:prstGeom prst="rect">
            <a:avLst/>
          </a:prstGeom>
        </p:spPr>
        <p:txBody>
          <a:bodyPr anchor="t" rtlCol="false" tIns="0" lIns="0" bIns="0" rIns="0">
            <a:spAutoFit/>
          </a:bodyPr>
          <a:lstStyle/>
          <a:p>
            <a:pPr algn="ctr">
              <a:lnSpc>
                <a:spcPts val="8029"/>
              </a:lnSpc>
            </a:pPr>
            <a:r>
              <a:rPr lang="en-US" sz="5735">
                <a:solidFill>
                  <a:srgbClr val="000000"/>
                </a:solidFill>
                <a:latin typeface="Alatsi"/>
                <a:ea typeface="Alatsi"/>
                <a:cs typeface="Alatsi"/>
                <a:sym typeface="Alatsi"/>
              </a:rPr>
              <a:t>Presented By : Sivasaran</a:t>
            </a:r>
          </a:p>
        </p:txBody>
      </p:sp>
      <p:sp>
        <p:nvSpPr>
          <p:cNvPr name="TextBox 15" id="15"/>
          <p:cNvSpPr txBox="true"/>
          <p:nvPr/>
        </p:nvSpPr>
        <p:spPr>
          <a:xfrm rot="0">
            <a:off x="7067640" y="8725001"/>
            <a:ext cx="6882108" cy="533299"/>
          </a:xfrm>
          <a:prstGeom prst="rect">
            <a:avLst/>
          </a:prstGeom>
        </p:spPr>
        <p:txBody>
          <a:bodyPr anchor="t" rtlCol="false" tIns="0" lIns="0" bIns="0" rIns="0">
            <a:spAutoFit/>
          </a:bodyPr>
          <a:lstStyle/>
          <a:p>
            <a:pPr algn="ctr">
              <a:lnSpc>
                <a:spcPts val="4376"/>
              </a:lnSpc>
            </a:pPr>
            <a:r>
              <a:rPr lang="en-US" sz="3126">
                <a:solidFill>
                  <a:srgbClr val="000000"/>
                </a:solidFill>
                <a:latin typeface="Alatsi"/>
                <a:ea typeface="Alatsi"/>
                <a:cs typeface="Alatsi"/>
                <a:sym typeface="Alatsi"/>
              </a:rPr>
              <a:t>2024</a:t>
            </a:r>
          </a:p>
        </p:txBody>
      </p:sp>
      <p:sp>
        <p:nvSpPr>
          <p:cNvPr name="Freeform 16" id="16"/>
          <p:cNvSpPr/>
          <p:nvPr/>
        </p:nvSpPr>
        <p:spPr>
          <a:xfrm flipH="false" flipV="false" rot="0">
            <a:off x="11118095" y="925830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7498567" y="150768"/>
            <a:ext cx="3619528" cy="1642240"/>
          </a:xfrm>
          <a:prstGeom prst="rect">
            <a:avLst/>
          </a:prstGeom>
        </p:spPr>
        <p:txBody>
          <a:bodyPr anchor="t" rtlCol="false" tIns="0" lIns="0" bIns="0" rIns="0">
            <a:spAutoFit/>
          </a:bodyPr>
          <a:lstStyle/>
          <a:p>
            <a:pPr algn="ctr">
              <a:lnSpc>
                <a:spcPts val="13346"/>
              </a:lnSpc>
            </a:pPr>
            <a:r>
              <a:rPr lang="en-US" sz="9533" b="true">
                <a:solidFill>
                  <a:srgbClr val="000000"/>
                </a:solidFill>
                <a:latin typeface="Canva Sans Bold"/>
                <a:ea typeface="Canva Sans Bold"/>
                <a:cs typeface="Canva Sans Bold"/>
                <a:sym typeface="Canva Sans Bold"/>
              </a:rPr>
              <a:t>Task 2</a:t>
            </a:r>
          </a:p>
        </p:txBody>
      </p:sp>
      <p:sp>
        <p:nvSpPr>
          <p:cNvPr name="TextBox 18" id="18"/>
          <p:cNvSpPr txBox="true"/>
          <p:nvPr/>
        </p:nvSpPr>
        <p:spPr>
          <a:xfrm rot="0">
            <a:off x="12331937" y="-66675"/>
            <a:ext cx="2443758"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22 0ct 2024</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DAGUR7PEB9I</dc:identifier>
  <dcterms:modified xsi:type="dcterms:W3CDTF">2011-08-01T06:04:30Z</dcterms:modified>
  <cp:revision>1</cp:revision>
  <dc:title>Task_Presentation_Siva_Oct2024</dc:title>
</cp:coreProperties>
</file>